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2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Helvetica Neue" panose="020B060402020202020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Lato Black" panose="020F0502020204030203" pitchFamily="34" charset="0"/>
      <p:bold r:id="rId33"/>
      <p:boldItalic r:id="rId34"/>
    </p:embeddedFont>
    <p:embeddedFont>
      <p:font typeface="Montserrat" panose="00000500000000000000" pitchFamily="2" charset="0"/>
      <p:regular r:id="rId35"/>
      <p:bold r:id="rId36"/>
      <p:italic r:id="rId37"/>
      <p:boldItalic r:id="rId38"/>
    </p:embeddedFont>
    <p:embeddedFont>
      <p:font typeface="Montserrat Medium" panose="00000600000000000000" pitchFamily="2" charset="0"/>
      <p:regular r:id="rId39"/>
      <p:bold r:id="rId40"/>
      <p:italic r:id="rId41"/>
      <p:boldItalic r:id="rId42"/>
    </p:embeddedFont>
    <p:embeddedFont>
      <p:font typeface="Montserrat SemiBold" panose="00000700000000000000" pitchFamily="2"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9ECD2B-2BFC-432E-843A-E8A9B3EE487A}" v="4" dt="2022-10-19T01:26:34.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9.fntdata"/><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y Hoang" userId="d3a59168-d77f-4ad1-a8cb-8078042dea15" providerId="ADAL" clId="{679ECD2B-2BFC-432E-843A-E8A9B3EE487A}"/>
    <pc:docChg chg="modSld">
      <pc:chgData name="Vy Hoang" userId="d3a59168-d77f-4ad1-a8cb-8078042dea15" providerId="ADAL" clId="{679ECD2B-2BFC-432E-843A-E8A9B3EE487A}" dt="2022-10-19T01:26:34.044" v="38" actId="1076"/>
      <pc:docMkLst>
        <pc:docMk/>
      </pc:docMkLst>
      <pc:sldChg chg="addSp modSp">
        <pc:chgData name="Vy Hoang" userId="d3a59168-d77f-4ad1-a8cb-8078042dea15" providerId="ADAL" clId="{679ECD2B-2BFC-432E-843A-E8A9B3EE487A}" dt="2022-10-19T01:26:27.369" v="36" actId="1076"/>
        <pc:sldMkLst>
          <pc:docMk/>
          <pc:sldMk cId="0" sldId="256"/>
        </pc:sldMkLst>
        <pc:picChg chg="add mod">
          <ac:chgData name="Vy Hoang" userId="d3a59168-d77f-4ad1-a8cb-8078042dea15" providerId="ADAL" clId="{679ECD2B-2BFC-432E-843A-E8A9B3EE487A}" dt="2022-10-19T01:26:27.369" v="36" actId="1076"/>
          <ac:picMkLst>
            <pc:docMk/>
            <pc:sldMk cId="0" sldId="256"/>
            <ac:picMk id="2" creationId="{025ABB2E-568E-4317-55A1-247C60C301C2}"/>
          </ac:picMkLst>
        </pc:picChg>
      </pc:sldChg>
      <pc:sldChg chg="addSp modSp">
        <pc:chgData name="Vy Hoang" userId="d3a59168-d77f-4ad1-a8cb-8078042dea15" providerId="ADAL" clId="{679ECD2B-2BFC-432E-843A-E8A9B3EE487A}" dt="2022-10-19T01:26:34.044" v="38" actId="1076"/>
        <pc:sldMkLst>
          <pc:docMk/>
          <pc:sldMk cId="0" sldId="258"/>
        </pc:sldMkLst>
        <pc:picChg chg="add mod">
          <ac:chgData name="Vy Hoang" userId="d3a59168-d77f-4ad1-a8cb-8078042dea15" providerId="ADAL" clId="{679ECD2B-2BFC-432E-843A-E8A9B3EE487A}" dt="2022-10-19T01:26:34.044" v="38" actId="1076"/>
          <ac:picMkLst>
            <pc:docMk/>
            <pc:sldMk cId="0" sldId="258"/>
            <ac:picMk id="2" creationId="{FF0A5756-B3E7-FA14-0004-FEAF92B11D80}"/>
          </ac:picMkLst>
        </pc:picChg>
      </pc:sldChg>
      <pc:sldChg chg="modSp mod">
        <pc:chgData name="Vy Hoang" userId="d3a59168-d77f-4ad1-a8cb-8078042dea15" providerId="ADAL" clId="{679ECD2B-2BFC-432E-843A-E8A9B3EE487A}" dt="2022-10-18T02:14:17.033" v="34" actId="122"/>
        <pc:sldMkLst>
          <pc:docMk/>
          <pc:sldMk cId="0" sldId="267"/>
        </pc:sldMkLst>
        <pc:spChg chg="mod">
          <ac:chgData name="Vy Hoang" userId="d3a59168-d77f-4ad1-a8cb-8078042dea15" providerId="ADAL" clId="{679ECD2B-2BFC-432E-843A-E8A9B3EE487A}" dt="2022-10-18T02:14:17.033" v="34" actId="122"/>
          <ac:spMkLst>
            <pc:docMk/>
            <pc:sldMk cId="0" sldId="267"/>
            <ac:spMk id="4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3ab0bead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63ab0bead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6313c3c295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16313c3c295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6313c3c295_1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16313c3c295_1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6099210a85_4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16099210a85_4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6756f429d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16756f429d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4ab8ebf24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14ab8ebf24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60e70b35b8_0_154: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60e70b35b8_0_154: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a:t>Ground loop, velocity idle relay hardware, media server, monitors, speakers, LPR cameras</a:t>
            </a:r>
            <a:endParaRPr/>
          </a:p>
          <a:p>
            <a:pPr marL="457200" lvl="0" indent="-317500" algn="l" rtl="0">
              <a:lnSpc>
                <a:spcPct val="115000"/>
              </a:lnSpc>
              <a:spcBef>
                <a:spcPts val="1600"/>
              </a:spcBef>
              <a:spcAft>
                <a:spcPts val="0"/>
              </a:spcAft>
              <a:buSzPts val="1400"/>
              <a:buAutoNum type="arabicPeriod"/>
            </a:pPr>
            <a:r>
              <a:rPr lang="en-US" sz="2400">
                <a:latin typeface="Lato"/>
                <a:ea typeface="Lato"/>
                <a:cs typeface="Lato"/>
                <a:sym typeface="Lato"/>
              </a:rPr>
              <a:t>Drive-thru timer, Cameras (POS Exception wrong choice)</a:t>
            </a:r>
            <a:endParaRPr sz="2400">
              <a:latin typeface="Lato"/>
              <a:ea typeface="Lato"/>
              <a:cs typeface="Lato"/>
              <a:sym typeface="Lato"/>
            </a:endParaRPr>
          </a:p>
          <a:p>
            <a:pPr marL="457200" lvl="0" indent="-381000" algn="l" rtl="0">
              <a:lnSpc>
                <a:spcPct val="115000"/>
              </a:lnSpc>
              <a:spcBef>
                <a:spcPts val="1600"/>
              </a:spcBef>
              <a:spcAft>
                <a:spcPts val="0"/>
              </a:spcAft>
              <a:buSzPts val="2400"/>
              <a:buFont typeface="Lato"/>
              <a:buAutoNum type="arabicPeriod"/>
            </a:pPr>
            <a:r>
              <a:rPr lang="en-US" sz="2400">
                <a:latin typeface="Lato"/>
                <a:ea typeface="Lato"/>
                <a:cs typeface="Lato"/>
                <a:sym typeface="Lato"/>
              </a:rPr>
              <a:t>Yes</a:t>
            </a:r>
            <a:endParaRPr sz="2400">
              <a:latin typeface="Lato"/>
              <a:ea typeface="Lato"/>
              <a:cs typeface="Lato"/>
              <a:sym typeface="Lato"/>
            </a:endParaRPr>
          </a:p>
          <a:p>
            <a:pPr marL="457200" lvl="0" indent="-381000" algn="l" rtl="0">
              <a:lnSpc>
                <a:spcPct val="115000"/>
              </a:lnSpc>
              <a:spcBef>
                <a:spcPts val="1600"/>
              </a:spcBef>
              <a:spcAft>
                <a:spcPts val="0"/>
              </a:spcAft>
              <a:buSzPts val="2400"/>
              <a:buFont typeface="Lato"/>
              <a:buAutoNum type="arabicPeriod"/>
            </a:pPr>
            <a:r>
              <a:rPr lang="en-US" sz="2400">
                <a:latin typeface="Lato"/>
                <a:ea typeface="Lato"/>
                <a:cs typeface="Lato"/>
                <a:sym typeface="Lato"/>
              </a:rPr>
              <a:t>Large Brands - RBI (NO), New and upcoming brands (yes) Casual dining (yes)</a:t>
            </a:r>
            <a:endParaRPr sz="2400">
              <a:latin typeface="Lato"/>
              <a:ea typeface="Lato"/>
              <a:cs typeface="Lato"/>
              <a:sym typeface="Lato"/>
            </a:endParaRPr>
          </a:p>
          <a:p>
            <a:pPr marL="457200" lvl="0" indent="-381000" algn="l" rtl="0">
              <a:lnSpc>
                <a:spcPct val="115000"/>
              </a:lnSpc>
              <a:spcBef>
                <a:spcPts val="1600"/>
              </a:spcBef>
              <a:spcAft>
                <a:spcPts val="0"/>
              </a:spcAft>
              <a:buSzPts val="2400"/>
              <a:buFont typeface="Lato"/>
              <a:buAutoNum type="arabicPeriod"/>
            </a:pPr>
            <a:r>
              <a:rPr lang="en-US" sz="2400">
                <a:latin typeface="Lato"/>
                <a:ea typeface="Lato"/>
                <a:cs typeface="Lato"/>
                <a:sym typeface="Lato"/>
              </a:rPr>
              <a:t>Hardware and cloud fee</a:t>
            </a:r>
            <a:endParaRPr sz="2400">
              <a:latin typeface="Lato"/>
              <a:ea typeface="Lato"/>
              <a:cs typeface="Lato"/>
              <a:sym typeface="Lato"/>
            </a:endParaRPr>
          </a:p>
          <a:p>
            <a:pPr marL="457200" lvl="0" indent="-381000" algn="l" rtl="0">
              <a:lnSpc>
                <a:spcPct val="115000"/>
              </a:lnSpc>
              <a:spcBef>
                <a:spcPts val="1600"/>
              </a:spcBef>
              <a:spcAft>
                <a:spcPts val="0"/>
              </a:spcAft>
              <a:buSzPts val="2400"/>
              <a:buFont typeface="Lato"/>
              <a:buAutoNum type="arabicPeriod"/>
            </a:pPr>
            <a:r>
              <a:rPr lang="en-US" sz="2400">
                <a:latin typeface="Lato"/>
                <a:ea typeface="Lato"/>
                <a:cs typeface="Lato"/>
                <a:sym typeface="Lato"/>
              </a:rPr>
              <a:t>Yes (between 90-120 days) /No</a:t>
            </a:r>
            <a:endParaRPr sz="2400">
              <a:latin typeface="Lato"/>
              <a:ea typeface="Lato"/>
              <a:cs typeface="Lato"/>
              <a:sym typeface="Lato"/>
            </a:endParaRPr>
          </a:p>
          <a:p>
            <a:pPr marL="457200" lvl="0" indent="-381000" algn="l" rtl="0">
              <a:lnSpc>
                <a:spcPct val="115000"/>
              </a:lnSpc>
              <a:spcBef>
                <a:spcPts val="1600"/>
              </a:spcBef>
              <a:spcAft>
                <a:spcPts val="0"/>
              </a:spcAft>
              <a:buSzPts val="2400"/>
              <a:buFont typeface="Lato"/>
              <a:buAutoNum type="arabicPeriod"/>
            </a:pPr>
            <a:r>
              <a:rPr lang="en-US" sz="2400">
                <a:latin typeface="Lato"/>
                <a:ea typeface="Lato"/>
                <a:cs typeface="Lato"/>
                <a:sym typeface="Lato"/>
              </a:rPr>
              <a:t>No</a:t>
            </a:r>
            <a:endParaRPr sz="2400">
              <a:latin typeface="Lato"/>
              <a:ea typeface="Lato"/>
              <a:cs typeface="Lato"/>
              <a:sym typeface="Lato"/>
            </a:endParaRPr>
          </a:p>
          <a:p>
            <a:pPr marL="457200" lvl="0" indent="-317500" algn="l" rtl="0">
              <a:lnSpc>
                <a:spcPct val="115000"/>
              </a:lnSpc>
              <a:spcBef>
                <a:spcPts val="1600"/>
              </a:spcBef>
              <a:spcAft>
                <a:spcPts val="0"/>
              </a:spcAft>
              <a:buSzPts val="1400"/>
              <a:buAutoNum type="arabicPeriod"/>
            </a:pPr>
            <a:r>
              <a:rPr lang="en-US" sz="2400">
                <a:latin typeface="Lato"/>
                <a:ea typeface="Lato"/>
                <a:cs typeface="Lato"/>
                <a:sym typeface="Lato"/>
              </a:rPr>
              <a:t> </a:t>
            </a:r>
            <a:endParaRPr/>
          </a:p>
        </p:txBody>
      </p:sp>
      <p:sp>
        <p:nvSpPr>
          <p:cNvPr id="461" name="Google Shape;461;g160e70b35b8_0_154: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4ab8ebf24b_0_84:notes"/>
          <p:cNvSpPr>
            <a:spLocks noGrp="1" noRot="1" noChangeAspect="1"/>
          </p:cNvSpPr>
          <p:nvPr>
            <p:ph type="sldImg" idx="2"/>
          </p:nvPr>
        </p:nvSpPr>
        <p:spPr>
          <a:xfrm>
            <a:off x="-12861925" y="3719513"/>
            <a:ext cx="33039050" cy="1858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4ab8ebf24b_0_84:notes"/>
          <p:cNvSpPr txBox="1">
            <a:spLocks noGrp="1"/>
          </p:cNvSpPr>
          <p:nvPr>
            <p:ph type="body" idx="1"/>
          </p:nvPr>
        </p:nvSpPr>
        <p:spPr>
          <a:xfrm>
            <a:off x="731520" y="23538425"/>
            <a:ext cx="5852100" cy="222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14ab8ebf24b_0_84:notes"/>
          <p:cNvSpPr txBox="1">
            <a:spLocks noGrp="1"/>
          </p:cNvSpPr>
          <p:nvPr>
            <p:ph type="sldNum" idx="12"/>
          </p:nvPr>
        </p:nvSpPr>
        <p:spPr>
          <a:xfrm>
            <a:off x="4143587" y="47068254"/>
            <a:ext cx="3169800" cy="2477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6099210a85_18_84:notes"/>
          <p:cNvSpPr txBox="1">
            <a:spLocks noGrp="1"/>
          </p:cNvSpPr>
          <p:nvPr>
            <p:ph type="body" idx="1"/>
          </p:nvPr>
        </p:nvSpPr>
        <p:spPr>
          <a:xfrm>
            <a:off x="685800" y="4343400"/>
            <a:ext cx="5486400" cy="411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6099210a85_18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63e6324065_1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163e6324065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fc94de94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ffc94de94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ffc94de94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6099210a85_16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16099210a85_16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fc94de947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Analytics on the media server - there is a powerful graphics card - Can analyze data real time on site but extra cost - real -time </a:t>
            </a:r>
            <a:endParaRPr/>
          </a:p>
        </p:txBody>
      </p:sp>
      <p:sp>
        <p:nvSpPr>
          <p:cNvPr id="270" name="Google Shape;270;gffc94de947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60f5bdeebe_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60f5bdeebe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60e70b35b8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60e70b35b8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653d1786d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1653d1786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tire black" userDrawn="1">
  <p:cSld name="entire black">
    <p:bg>
      <p:bgPr>
        <a:solidFill>
          <a:schemeClr val="lt1"/>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ck top">
  <p:cSld name="black top">
    <p:bg>
      <p:bgPr>
        <a:solidFill>
          <a:schemeClr val="lt1"/>
        </a:solidFill>
        <a:effectLst/>
      </p:bgPr>
    </p:bg>
    <p:spTree>
      <p:nvGrpSpPr>
        <p:cNvPr id="1" name="Shape 56"/>
        <p:cNvGrpSpPr/>
        <p:nvPr/>
      </p:nvGrpSpPr>
      <p:grpSpPr>
        <a:xfrm>
          <a:off x="0" y="0"/>
          <a:ext cx="0" cy="0"/>
          <a:chOff x="0" y="0"/>
          <a:chExt cx="0" cy="0"/>
        </a:xfrm>
      </p:grpSpPr>
      <p:grpSp>
        <p:nvGrpSpPr>
          <p:cNvPr id="57" name="Google Shape;57;p14"/>
          <p:cNvGrpSpPr/>
          <p:nvPr/>
        </p:nvGrpSpPr>
        <p:grpSpPr>
          <a:xfrm>
            <a:off x="7055570" y="-2300917"/>
            <a:ext cx="6028909" cy="6028909"/>
            <a:chOff x="3114675" y="787680"/>
            <a:chExt cx="5848200" cy="5848200"/>
          </a:xfrm>
        </p:grpSpPr>
        <p:sp>
          <p:nvSpPr>
            <p:cNvPr id="58" name="Google Shape;58;p14"/>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59" name="Google Shape;59;p14"/>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0" name="Google Shape;60;p14"/>
          <p:cNvSpPr/>
          <p:nvPr/>
        </p:nvSpPr>
        <p:spPr>
          <a:xfrm>
            <a:off x="0" y="5841999"/>
            <a:ext cx="12192000" cy="944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1" name="Google Shape;61;p14"/>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a:solidFill>
                  <a:srgbClr val="7F7F7F"/>
                </a:solidFill>
                <a:latin typeface="Arial"/>
                <a:ea typeface="Arial"/>
                <a:cs typeface="Arial"/>
                <a:sym typeface="Arial"/>
              </a:rPr>
              <a:t>   Interface Systems ©</a:t>
            </a:r>
            <a:r>
              <a:rPr lang="en-US" sz="900">
                <a:solidFill>
                  <a:srgbClr val="7F7F7F"/>
                </a:solidFill>
              </a:rPr>
              <a:t> | i3 international  </a:t>
            </a:r>
            <a:r>
              <a:rPr lang="en-US" sz="900" b="0" i="0" u="none" strike="noStrike" cap="none">
                <a:solidFill>
                  <a:srgbClr val="7F7F7F"/>
                </a:solidFill>
                <a:latin typeface="Arial"/>
                <a:ea typeface="Arial"/>
                <a:cs typeface="Arial"/>
                <a:sym typeface="Arial"/>
              </a:rPr>
              <a:t>202</a:t>
            </a:r>
            <a:r>
              <a:rPr lang="en-US" sz="900">
                <a:solidFill>
                  <a:srgbClr val="7F7F7F"/>
                </a:solidFill>
              </a:rPr>
              <a:t>2</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bottom">
  <p:cSld name="black bottom">
    <p:bg>
      <p:bgPr>
        <a:solidFill>
          <a:schemeClr val="lt1"/>
        </a:solidFill>
        <a:effectLst/>
      </p:bgPr>
    </p:bg>
    <p:spTree>
      <p:nvGrpSpPr>
        <p:cNvPr id="1" name="Shape 62"/>
        <p:cNvGrpSpPr/>
        <p:nvPr/>
      </p:nvGrpSpPr>
      <p:grpSpPr>
        <a:xfrm>
          <a:off x="0" y="0"/>
          <a:ext cx="0" cy="0"/>
          <a:chOff x="0" y="0"/>
          <a:chExt cx="0" cy="0"/>
        </a:xfrm>
      </p:grpSpPr>
      <p:grpSp>
        <p:nvGrpSpPr>
          <p:cNvPr id="63" name="Google Shape;63;p15"/>
          <p:cNvGrpSpPr/>
          <p:nvPr/>
        </p:nvGrpSpPr>
        <p:grpSpPr>
          <a:xfrm>
            <a:off x="7461970" y="2079255"/>
            <a:ext cx="6028909" cy="6028909"/>
            <a:chOff x="3114675" y="787680"/>
            <a:chExt cx="5848200" cy="5848200"/>
          </a:xfrm>
        </p:grpSpPr>
        <p:sp>
          <p:nvSpPr>
            <p:cNvPr id="64" name="Google Shape;64;p15"/>
            <p:cNvSpPr/>
            <p:nvPr/>
          </p:nvSpPr>
          <p:spPr>
            <a:xfrm>
              <a:off x="3114675" y="787680"/>
              <a:ext cx="5848200" cy="58482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
          <p:nvSpPr>
            <p:cNvPr id="65" name="Google Shape;65;p15"/>
            <p:cNvSpPr/>
            <p:nvPr/>
          </p:nvSpPr>
          <p:spPr>
            <a:xfrm>
              <a:off x="3852048" y="1410754"/>
              <a:ext cx="4491000" cy="4491000"/>
            </a:xfrm>
            <a:prstGeom prst="ellipse">
              <a:avLst/>
            </a:prstGeom>
            <a:solidFill>
              <a:schemeClr val="lt1">
                <a:alpha val="471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grpSp>
      <p:sp>
        <p:nvSpPr>
          <p:cNvPr id="66" name="Google Shape;66;p15"/>
          <p:cNvSpPr/>
          <p:nvPr/>
        </p:nvSpPr>
        <p:spPr>
          <a:xfrm>
            <a:off x="0" y="2"/>
            <a:ext cx="12192000" cy="131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5" name="Google Shape;75;p1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6" name="Google Shape;76;p1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8"/>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9" name="Google Shape;79;p18"/>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rtl="0">
              <a:spcBef>
                <a:spcPts val="400"/>
              </a:spcBef>
              <a:spcAft>
                <a:spcPts val="0"/>
              </a:spcAft>
              <a:buClr>
                <a:srgbClr val="888888"/>
              </a:buClr>
              <a:buSzPts val="2100"/>
              <a:buNone/>
              <a:defRPr>
                <a:solidFill>
                  <a:srgbClr val="888888"/>
                </a:solidFill>
              </a:defRPr>
            </a:lvl1pPr>
            <a:lvl2pPr lvl="1" algn="ctr" rtl="0">
              <a:spcBef>
                <a:spcPts val="400"/>
              </a:spcBef>
              <a:spcAft>
                <a:spcPts val="0"/>
              </a:spcAft>
              <a:buClr>
                <a:srgbClr val="888888"/>
              </a:buClr>
              <a:buSzPts val="1900"/>
              <a:buNone/>
              <a:defRPr>
                <a:solidFill>
                  <a:srgbClr val="888888"/>
                </a:solidFill>
              </a:defRPr>
            </a:lvl2pPr>
            <a:lvl3pPr lvl="2" algn="ctr" rtl="0">
              <a:spcBef>
                <a:spcPts val="300"/>
              </a:spcBef>
              <a:spcAft>
                <a:spcPts val="0"/>
              </a:spcAft>
              <a:buClr>
                <a:srgbClr val="888888"/>
              </a:buClr>
              <a:buSzPts val="1600"/>
              <a:buNone/>
              <a:defRPr>
                <a:solidFill>
                  <a:srgbClr val="888888"/>
                </a:solidFill>
              </a:defRPr>
            </a:lvl3pPr>
            <a:lvl4pPr lvl="3" algn="ctr" rtl="0">
              <a:spcBef>
                <a:spcPts val="300"/>
              </a:spcBef>
              <a:spcAft>
                <a:spcPts val="0"/>
              </a:spcAft>
              <a:buClr>
                <a:srgbClr val="888888"/>
              </a:buClr>
              <a:buSzPts val="1300"/>
              <a:buNone/>
              <a:defRPr>
                <a:solidFill>
                  <a:srgbClr val="888888"/>
                </a:solidFill>
              </a:defRPr>
            </a:lvl4pPr>
            <a:lvl5pPr lvl="4" algn="ctr" rtl="0">
              <a:spcBef>
                <a:spcPts val="300"/>
              </a:spcBef>
              <a:spcAft>
                <a:spcPts val="0"/>
              </a:spcAft>
              <a:buClr>
                <a:srgbClr val="888888"/>
              </a:buClr>
              <a:buSzPts val="1300"/>
              <a:buNone/>
              <a:defRPr>
                <a:solidFill>
                  <a:srgbClr val="888888"/>
                </a:solidFill>
              </a:defRPr>
            </a:lvl5pPr>
            <a:lvl6pPr lvl="5" algn="ctr" rtl="0">
              <a:spcBef>
                <a:spcPts val="300"/>
              </a:spcBef>
              <a:spcAft>
                <a:spcPts val="0"/>
              </a:spcAft>
              <a:buClr>
                <a:srgbClr val="888888"/>
              </a:buClr>
              <a:buSzPts val="1300"/>
              <a:buNone/>
              <a:defRPr>
                <a:solidFill>
                  <a:srgbClr val="888888"/>
                </a:solidFill>
              </a:defRPr>
            </a:lvl6pPr>
            <a:lvl7pPr lvl="6" algn="ctr" rtl="0">
              <a:spcBef>
                <a:spcPts val="300"/>
              </a:spcBef>
              <a:spcAft>
                <a:spcPts val="0"/>
              </a:spcAft>
              <a:buClr>
                <a:srgbClr val="888888"/>
              </a:buClr>
              <a:buSzPts val="1300"/>
              <a:buNone/>
              <a:defRPr>
                <a:solidFill>
                  <a:srgbClr val="888888"/>
                </a:solidFill>
              </a:defRPr>
            </a:lvl7pPr>
            <a:lvl8pPr lvl="7" algn="ctr" rtl="0">
              <a:spcBef>
                <a:spcPts val="300"/>
              </a:spcBef>
              <a:spcAft>
                <a:spcPts val="0"/>
              </a:spcAft>
              <a:buClr>
                <a:srgbClr val="888888"/>
              </a:buClr>
              <a:buSzPts val="1300"/>
              <a:buNone/>
              <a:defRPr>
                <a:solidFill>
                  <a:srgbClr val="888888"/>
                </a:solidFill>
              </a:defRPr>
            </a:lvl8pPr>
            <a:lvl9pPr lvl="8" algn="ctr" rtl="0">
              <a:spcBef>
                <a:spcPts val="300"/>
              </a:spcBef>
              <a:spcAft>
                <a:spcPts val="0"/>
              </a:spcAft>
              <a:buClr>
                <a:srgbClr val="888888"/>
              </a:buClr>
              <a:buSzPts val="1300"/>
              <a:buNone/>
              <a:defRPr>
                <a:solidFill>
                  <a:srgbClr val="888888"/>
                </a:solidFill>
              </a:defRPr>
            </a:lvl9pPr>
          </a:lstStyle>
          <a:p>
            <a:endParaRPr/>
          </a:p>
        </p:txBody>
      </p:sp>
      <p:sp>
        <p:nvSpPr>
          <p:cNvPr id="80" name="Google Shape;80;p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1" name="Google Shape;81;p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2" name="Google Shape;82;p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5" name="Google Shape;85;p19"/>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86" name="Google Shape;86;p19"/>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7" name="Google Shape;87;p19"/>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8" name="Google Shape;88;p19"/>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rtl="0">
              <a:spcBef>
                <a:spcPts val="0"/>
              </a:spcBef>
              <a:spcAft>
                <a:spcPts val="0"/>
              </a:spcAft>
              <a:buClr>
                <a:schemeClr val="dk1"/>
              </a:buClr>
              <a:buSzPts val="2700"/>
              <a:buFont typeface="Calibri"/>
              <a:buNone/>
              <a:defRPr sz="2700" b="1"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1" name="Google Shape;91;p20"/>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rgbClr val="888888"/>
              </a:buClr>
              <a:buSzPts val="1300"/>
              <a:buNone/>
              <a:defRPr sz="1300">
                <a:solidFill>
                  <a:srgbClr val="888888"/>
                </a:solidFill>
              </a:defRPr>
            </a:lvl1pPr>
            <a:lvl2pPr marL="914400" lvl="1" indent="-228600" algn="l" rtl="0">
              <a:spcBef>
                <a:spcPts val="200"/>
              </a:spcBef>
              <a:spcAft>
                <a:spcPts val="0"/>
              </a:spcAft>
              <a:buClr>
                <a:srgbClr val="888888"/>
              </a:buClr>
              <a:buSzPts val="1200"/>
              <a:buNone/>
              <a:defRPr sz="1200">
                <a:solidFill>
                  <a:srgbClr val="888888"/>
                </a:solidFill>
              </a:defRPr>
            </a:lvl2pPr>
            <a:lvl3pPr marL="1371600" lvl="2" indent="-228600" algn="l" rtl="0">
              <a:spcBef>
                <a:spcPts val="200"/>
              </a:spcBef>
              <a:spcAft>
                <a:spcPts val="0"/>
              </a:spcAft>
              <a:buClr>
                <a:srgbClr val="888888"/>
              </a:buClr>
              <a:buSzPts val="1100"/>
              <a:buNone/>
              <a:defRPr sz="1100">
                <a:solidFill>
                  <a:srgbClr val="888888"/>
                </a:solidFill>
              </a:defRPr>
            </a:lvl3pPr>
            <a:lvl4pPr marL="1828800" lvl="3" indent="-228600" algn="l" rtl="0">
              <a:spcBef>
                <a:spcPts val="200"/>
              </a:spcBef>
              <a:spcAft>
                <a:spcPts val="0"/>
              </a:spcAft>
              <a:buClr>
                <a:srgbClr val="888888"/>
              </a:buClr>
              <a:buSzPts val="900"/>
              <a:buNone/>
              <a:defRPr sz="900">
                <a:solidFill>
                  <a:srgbClr val="888888"/>
                </a:solidFill>
              </a:defRPr>
            </a:lvl4pPr>
            <a:lvl5pPr marL="2286000" lvl="4" indent="-228600" algn="l" rtl="0">
              <a:spcBef>
                <a:spcPts val="200"/>
              </a:spcBef>
              <a:spcAft>
                <a:spcPts val="0"/>
              </a:spcAft>
              <a:buClr>
                <a:srgbClr val="888888"/>
              </a:buClr>
              <a:buSzPts val="900"/>
              <a:buNone/>
              <a:defRPr sz="900">
                <a:solidFill>
                  <a:srgbClr val="888888"/>
                </a:solidFill>
              </a:defRPr>
            </a:lvl5pPr>
            <a:lvl6pPr marL="2743200" lvl="5" indent="-228600" algn="l" rtl="0">
              <a:spcBef>
                <a:spcPts val="200"/>
              </a:spcBef>
              <a:spcAft>
                <a:spcPts val="0"/>
              </a:spcAft>
              <a:buClr>
                <a:srgbClr val="888888"/>
              </a:buClr>
              <a:buSzPts val="900"/>
              <a:buNone/>
              <a:defRPr sz="900">
                <a:solidFill>
                  <a:srgbClr val="888888"/>
                </a:solidFill>
              </a:defRPr>
            </a:lvl6pPr>
            <a:lvl7pPr marL="3200400" lvl="6" indent="-228600" algn="l" rtl="0">
              <a:spcBef>
                <a:spcPts val="200"/>
              </a:spcBef>
              <a:spcAft>
                <a:spcPts val="0"/>
              </a:spcAft>
              <a:buClr>
                <a:srgbClr val="888888"/>
              </a:buClr>
              <a:buSzPts val="900"/>
              <a:buNone/>
              <a:defRPr sz="900">
                <a:solidFill>
                  <a:srgbClr val="888888"/>
                </a:solidFill>
              </a:defRPr>
            </a:lvl7pPr>
            <a:lvl8pPr marL="3657600" lvl="7" indent="-228600" algn="l" rtl="0">
              <a:spcBef>
                <a:spcPts val="200"/>
              </a:spcBef>
              <a:spcAft>
                <a:spcPts val="0"/>
              </a:spcAft>
              <a:buClr>
                <a:srgbClr val="888888"/>
              </a:buClr>
              <a:buSzPts val="900"/>
              <a:buNone/>
              <a:defRPr sz="900">
                <a:solidFill>
                  <a:srgbClr val="888888"/>
                </a:solidFill>
              </a:defRPr>
            </a:lvl8pPr>
            <a:lvl9pPr marL="4114800" lvl="8" indent="-228600" algn="l" rtl="0">
              <a:spcBef>
                <a:spcPts val="200"/>
              </a:spcBef>
              <a:spcAft>
                <a:spcPts val="0"/>
              </a:spcAft>
              <a:buClr>
                <a:srgbClr val="888888"/>
              </a:buClr>
              <a:buSzPts val="900"/>
              <a:buNone/>
              <a:defRPr sz="900">
                <a:solidFill>
                  <a:srgbClr val="888888"/>
                </a:solidFill>
              </a:defRPr>
            </a:lvl9pPr>
          </a:lstStyle>
          <a:p>
            <a:endParaRPr/>
          </a:p>
        </p:txBody>
      </p:sp>
      <p:sp>
        <p:nvSpPr>
          <p:cNvPr id="92" name="Google Shape;92;p2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3" name="Google Shape;93;p2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4" name="Google Shape;94;p2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7" name="Google Shape;97;p21"/>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98" name="Google Shape;98;p21"/>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rtl="0">
              <a:spcBef>
                <a:spcPts val="400"/>
              </a:spcBef>
              <a:spcAft>
                <a:spcPts val="0"/>
              </a:spcAft>
              <a:buClr>
                <a:schemeClr val="dk1"/>
              </a:buClr>
              <a:buSzPts val="1900"/>
              <a:buChar char="•"/>
              <a:defRPr sz="1900"/>
            </a:lvl1pPr>
            <a:lvl2pPr marL="914400" lvl="1" indent="-330200" algn="l" rtl="0">
              <a:spcBef>
                <a:spcPts val="300"/>
              </a:spcBef>
              <a:spcAft>
                <a:spcPts val="0"/>
              </a:spcAft>
              <a:buClr>
                <a:schemeClr val="dk1"/>
              </a:buClr>
              <a:buSzPts val="1600"/>
              <a:buChar char="–"/>
              <a:defRPr sz="1600"/>
            </a:lvl2pPr>
            <a:lvl3pPr marL="1371600" lvl="2" indent="-311150" algn="l" rtl="0">
              <a:spcBef>
                <a:spcPts val="300"/>
              </a:spcBef>
              <a:spcAft>
                <a:spcPts val="0"/>
              </a:spcAft>
              <a:buClr>
                <a:schemeClr val="dk1"/>
              </a:buClr>
              <a:buSzPts val="1300"/>
              <a:buChar char="•"/>
              <a:defRPr sz="1300"/>
            </a:lvl3pPr>
            <a:lvl4pPr marL="1828800" lvl="3" indent="-304800" algn="l" rtl="0">
              <a:spcBef>
                <a:spcPts val="200"/>
              </a:spcBef>
              <a:spcAft>
                <a:spcPts val="0"/>
              </a:spcAft>
              <a:buClr>
                <a:schemeClr val="dk1"/>
              </a:buClr>
              <a:buSzPts val="1200"/>
              <a:buChar char="–"/>
              <a:defRPr sz="1200"/>
            </a:lvl4pPr>
            <a:lvl5pPr marL="2286000" lvl="4" indent="-304800" algn="l" rtl="0">
              <a:spcBef>
                <a:spcPts val="200"/>
              </a:spcBef>
              <a:spcAft>
                <a:spcPts val="0"/>
              </a:spcAft>
              <a:buClr>
                <a:schemeClr val="dk1"/>
              </a:buClr>
              <a:buSzPts val="1200"/>
              <a:buChar char="»"/>
              <a:defRPr sz="1200"/>
            </a:lvl5pPr>
            <a:lvl6pPr marL="2743200" lvl="5" indent="-304800" algn="l" rtl="0">
              <a:spcBef>
                <a:spcPts val="200"/>
              </a:spcBef>
              <a:spcAft>
                <a:spcPts val="0"/>
              </a:spcAft>
              <a:buClr>
                <a:schemeClr val="dk1"/>
              </a:buClr>
              <a:buSzPts val="1200"/>
              <a:buChar char="•"/>
              <a:defRPr sz="1200"/>
            </a:lvl6pPr>
            <a:lvl7pPr marL="3200400" lvl="6" indent="-304800" algn="l" rtl="0">
              <a:spcBef>
                <a:spcPts val="200"/>
              </a:spcBef>
              <a:spcAft>
                <a:spcPts val="0"/>
              </a:spcAft>
              <a:buClr>
                <a:schemeClr val="dk1"/>
              </a:buClr>
              <a:buSzPts val="1200"/>
              <a:buChar char="•"/>
              <a:defRPr sz="1200"/>
            </a:lvl7pPr>
            <a:lvl8pPr marL="3657600" lvl="7" indent="-304800" algn="l" rtl="0">
              <a:spcBef>
                <a:spcPts val="200"/>
              </a:spcBef>
              <a:spcAft>
                <a:spcPts val="0"/>
              </a:spcAft>
              <a:buClr>
                <a:schemeClr val="dk1"/>
              </a:buClr>
              <a:buSzPts val="1200"/>
              <a:buChar char="•"/>
              <a:defRPr sz="1200"/>
            </a:lvl8pPr>
            <a:lvl9pPr marL="4114800" lvl="8" indent="-304800" algn="l" rtl="0">
              <a:spcBef>
                <a:spcPts val="200"/>
              </a:spcBef>
              <a:spcAft>
                <a:spcPts val="0"/>
              </a:spcAft>
              <a:buClr>
                <a:schemeClr val="dk1"/>
              </a:buClr>
              <a:buSzPts val="1200"/>
              <a:buChar char="•"/>
              <a:defRPr sz="1200"/>
            </a:lvl9pPr>
          </a:lstStyle>
          <a:p>
            <a:endParaRPr/>
          </a:p>
        </p:txBody>
      </p:sp>
      <p:sp>
        <p:nvSpPr>
          <p:cNvPr id="99" name="Google Shape;99;p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0" name="Google Shape;100;p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1" name="Google Shape;101;p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0" name="Google Shape;20;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2900"/>
              <a:buFont typeface="Calibri"/>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4" name="Google Shape;104;p22"/>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05" name="Google Shape;105;p22"/>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06" name="Google Shape;106;p22"/>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rtl="0">
              <a:spcBef>
                <a:spcPts val="300"/>
              </a:spcBef>
              <a:spcAft>
                <a:spcPts val="0"/>
              </a:spcAft>
              <a:buClr>
                <a:schemeClr val="dk1"/>
              </a:buClr>
              <a:buSzPts val="1600"/>
              <a:buNone/>
              <a:defRPr sz="1600" b="1"/>
            </a:lvl1pPr>
            <a:lvl2pPr marL="914400" lvl="1" indent="-228600" algn="l" rtl="0">
              <a:spcBef>
                <a:spcPts val="300"/>
              </a:spcBef>
              <a:spcAft>
                <a:spcPts val="0"/>
              </a:spcAft>
              <a:buClr>
                <a:schemeClr val="dk1"/>
              </a:buClr>
              <a:buSzPts val="1300"/>
              <a:buNone/>
              <a:defRPr sz="1300" b="1"/>
            </a:lvl2pPr>
            <a:lvl3pPr marL="1371600" lvl="2" indent="-228600" algn="l" rtl="0">
              <a:spcBef>
                <a:spcPts val="200"/>
              </a:spcBef>
              <a:spcAft>
                <a:spcPts val="0"/>
              </a:spcAft>
              <a:buClr>
                <a:schemeClr val="dk1"/>
              </a:buClr>
              <a:buSzPts val="1200"/>
              <a:buNone/>
              <a:defRPr sz="1200" b="1"/>
            </a:lvl3pPr>
            <a:lvl4pPr marL="1828800" lvl="3" indent="-228600" algn="l" rtl="0">
              <a:spcBef>
                <a:spcPts val="200"/>
              </a:spcBef>
              <a:spcAft>
                <a:spcPts val="0"/>
              </a:spcAft>
              <a:buClr>
                <a:schemeClr val="dk1"/>
              </a:buClr>
              <a:buSzPts val="1100"/>
              <a:buNone/>
              <a:defRPr sz="1100" b="1"/>
            </a:lvl4pPr>
            <a:lvl5pPr marL="2286000" lvl="4" indent="-228600" algn="l" rtl="0">
              <a:spcBef>
                <a:spcPts val="200"/>
              </a:spcBef>
              <a:spcAft>
                <a:spcPts val="0"/>
              </a:spcAft>
              <a:buClr>
                <a:schemeClr val="dk1"/>
              </a:buClr>
              <a:buSzPts val="1100"/>
              <a:buNone/>
              <a:defRPr sz="1100" b="1"/>
            </a:lvl5pPr>
            <a:lvl6pPr marL="2743200" lvl="5" indent="-228600" algn="l" rtl="0">
              <a:spcBef>
                <a:spcPts val="200"/>
              </a:spcBef>
              <a:spcAft>
                <a:spcPts val="0"/>
              </a:spcAft>
              <a:buClr>
                <a:schemeClr val="dk1"/>
              </a:buClr>
              <a:buSzPts val="1100"/>
              <a:buNone/>
              <a:defRPr sz="1100" b="1"/>
            </a:lvl6pPr>
            <a:lvl7pPr marL="3200400" lvl="6" indent="-228600" algn="l" rtl="0">
              <a:spcBef>
                <a:spcPts val="200"/>
              </a:spcBef>
              <a:spcAft>
                <a:spcPts val="0"/>
              </a:spcAft>
              <a:buClr>
                <a:schemeClr val="dk1"/>
              </a:buClr>
              <a:buSzPts val="1100"/>
              <a:buNone/>
              <a:defRPr sz="1100" b="1"/>
            </a:lvl7pPr>
            <a:lvl8pPr marL="3657600" lvl="7" indent="-228600" algn="l" rtl="0">
              <a:spcBef>
                <a:spcPts val="200"/>
              </a:spcBef>
              <a:spcAft>
                <a:spcPts val="0"/>
              </a:spcAft>
              <a:buClr>
                <a:schemeClr val="dk1"/>
              </a:buClr>
              <a:buSzPts val="1100"/>
              <a:buNone/>
              <a:defRPr sz="1100" b="1"/>
            </a:lvl8pPr>
            <a:lvl9pPr marL="4114800" lvl="8" indent="-228600" algn="l" rtl="0">
              <a:spcBef>
                <a:spcPts val="200"/>
              </a:spcBef>
              <a:spcAft>
                <a:spcPts val="0"/>
              </a:spcAft>
              <a:buClr>
                <a:schemeClr val="dk1"/>
              </a:buClr>
              <a:buSzPts val="1100"/>
              <a:buNone/>
              <a:defRPr sz="1100" b="1"/>
            </a:lvl9pPr>
          </a:lstStyle>
          <a:p>
            <a:endParaRPr/>
          </a:p>
        </p:txBody>
      </p:sp>
      <p:sp>
        <p:nvSpPr>
          <p:cNvPr id="107" name="Google Shape;107;p22"/>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rtl="0">
              <a:spcBef>
                <a:spcPts val="300"/>
              </a:spcBef>
              <a:spcAft>
                <a:spcPts val="0"/>
              </a:spcAft>
              <a:buClr>
                <a:schemeClr val="dk1"/>
              </a:buClr>
              <a:buSzPts val="1600"/>
              <a:buChar char="•"/>
              <a:defRPr sz="1600"/>
            </a:lvl1pPr>
            <a:lvl2pPr marL="914400" lvl="1" indent="-311150" algn="l" rtl="0">
              <a:spcBef>
                <a:spcPts val="300"/>
              </a:spcBef>
              <a:spcAft>
                <a:spcPts val="0"/>
              </a:spcAft>
              <a:buClr>
                <a:schemeClr val="dk1"/>
              </a:buClr>
              <a:buSzPts val="1300"/>
              <a:buChar char="–"/>
              <a:defRPr sz="1300"/>
            </a:lvl2pPr>
            <a:lvl3pPr marL="1371600" lvl="2" indent="-304800" algn="l" rtl="0">
              <a:spcBef>
                <a:spcPts val="200"/>
              </a:spcBef>
              <a:spcAft>
                <a:spcPts val="0"/>
              </a:spcAft>
              <a:buClr>
                <a:schemeClr val="dk1"/>
              </a:buClr>
              <a:buSzPts val="1200"/>
              <a:buChar char="•"/>
              <a:defRPr sz="1200"/>
            </a:lvl3pPr>
            <a:lvl4pPr marL="1828800" lvl="3" indent="-298450" algn="l" rtl="0">
              <a:spcBef>
                <a:spcPts val="200"/>
              </a:spcBef>
              <a:spcAft>
                <a:spcPts val="0"/>
              </a:spcAft>
              <a:buClr>
                <a:schemeClr val="dk1"/>
              </a:buClr>
              <a:buSzPts val="1100"/>
              <a:buChar char="–"/>
              <a:defRPr sz="1100"/>
            </a:lvl4pPr>
            <a:lvl5pPr marL="2286000" lvl="4" indent="-298450" algn="l" rtl="0">
              <a:spcBef>
                <a:spcPts val="200"/>
              </a:spcBef>
              <a:spcAft>
                <a:spcPts val="0"/>
              </a:spcAft>
              <a:buClr>
                <a:schemeClr val="dk1"/>
              </a:buClr>
              <a:buSzPts val="1100"/>
              <a:buChar char="»"/>
              <a:defRPr sz="1100"/>
            </a:lvl5pPr>
            <a:lvl6pPr marL="2743200" lvl="5" indent="-298450" algn="l" rtl="0">
              <a:spcBef>
                <a:spcPts val="200"/>
              </a:spcBef>
              <a:spcAft>
                <a:spcPts val="0"/>
              </a:spcAft>
              <a:buClr>
                <a:schemeClr val="dk1"/>
              </a:buClr>
              <a:buSzPts val="1100"/>
              <a:buChar char="•"/>
              <a:defRPr sz="1100"/>
            </a:lvl6pPr>
            <a:lvl7pPr marL="3200400" lvl="6" indent="-298450" algn="l" rtl="0">
              <a:spcBef>
                <a:spcPts val="200"/>
              </a:spcBef>
              <a:spcAft>
                <a:spcPts val="0"/>
              </a:spcAft>
              <a:buClr>
                <a:schemeClr val="dk1"/>
              </a:buClr>
              <a:buSzPts val="1100"/>
              <a:buChar char="•"/>
              <a:defRPr sz="1100"/>
            </a:lvl7pPr>
            <a:lvl8pPr marL="3657600" lvl="7" indent="-298450" algn="l" rtl="0">
              <a:spcBef>
                <a:spcPts val="200"/>
              </a:spcBef>
              <a:spcAft>
                <a:spcPts val="0"/>
              </a:spcAft>
              <a:buClr>
                <a:schemeClr val="dk1"/>
              </a:buClr>
              <a:buSzPts val="1100"/>
              <a:buChar char="•"/>
              <a:defRPr sz="1100"/>
            </a:lvl8pPr>
            <a:lvl9pPr marL="4114800" lvl="8" indent="-298450" algn="l" rtl="0">
              <a:spcBef>
                <a:spcPts val="200"/>
              </a:spcBef>
              <a:spcAft>
                <a:spcPts val="0"/>
              </a:spcAft>
              <a:buClr>
                <a:schemeClr val="dk1"/>
              </a:buClr>
              <a:buSzPts val="1100"/>
              <a:buChar char="•"/>
              <a:defRPr sz="1100"/>
            </a:lvl9pPr>
          </a:lstStyle>
          <a:p>
            <a:endParaRPr/>
          </a:p>
        </p:txBody>
      </p:sp>
      <p:sp>
        <p:nvSpPr>
          <p:cNvPr id="108" name="Google Shape;108;p2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9" name="Google Shape;109;p2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0" name="Google Shape;110;p2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3" name="Google Shape;113;p2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4" name="Google Shape;114;p2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5" name="Google Shape;115;p2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304800" y="182033"/>
            <a:ext cx="2005500" cy="7746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8" name="Google Shape;118;p24"/>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rtl="0">
              <a:spcBef>
                <a:spcPts val="400"/>
              </a:spcBef>
              <a:spcAft>
                <a:spcPts val="0"/>
              </a:spcAft>
              <a:buClr>
                <a:schemeClr val="dk1"/>
              </a:buClr>
              <a:buSzPts val="2100"/>
              <a:buChar char="•"/>
              <a:defRPr sz="2100"/>
            </a:lvl1pPr>
            <a:lvl2pPr marL="914400" lvl="1" indent="-349250" algn="l" rtl="0">
              <a:spcBef>
                <a:spcPts val="400"/>
              </a:spcBef>
              <a:spcAft>
                <a:spcPts val="0"/>
              </a:spcAft>
              <a:buClr>
                <a:schemeClr val="dk1"/>
              </a:buClr>
              <a:buSzPts val="1900"/>
              <a:buChar char="–"/>
              <a:defRPr sz="1900"/>
            </a:lvl2pPr>
            <a:lvl3pPr marL="1371600" lvl="2" indent="-330200" algn="l" rtl="0">
              <a:spcBef>
                <a:spcPts val="300"/>
              </a:spcBef>
              <a:spcAft>
                <a:spcPts val="0"/>
              </a:spcAft>
              <a:buClr>
                <a:schemeClr val="dk1"/>
              </a:buClr>
              <a:buSzPts val="1600"/>
              <a:buChar char="•"/>
              <a:defRPr sz="1600"/>
            </a:lvl3pPr>
            <a:lvl4pPr marL="1828800" lvl="3" indent="-311150" algn="l" rtl="0">
              <a:spcBef>
                <a:spcPts val="300"/>
              </a:spcBef>
              <a:spcAft>
                <a:spcPts val="0"/>
              </a:spcAft>
              <a:buClr>
                <a:schemeClr val="dk1"/>
              </a:buClr>
              <a:buSzPts val="1300"/>
              <a:buChar char="–"/>
              <a:defRPr sz="1300"/>
            </a:lvl4pPr>
            <a:lvl5pPr marL="2286000" lvl="4" indent="-311150" algn="l" rtl="0">
              <a:spcBef>
                <a:spcPts val="300"/>
              </a:spcBef>
              <a:spcAft>
                <a:spcPts val="0"/>
              </a:spcAft>
              <a:buClr>
                <a:schemeClr val="dk1"/>
              </a:buClr>
              <a:buSzPts val="1300"/>
              <a:buChar char="»"/>
              <a:defRPr sz="1300"/>
            </a:lvl5pPr>
            <a:lvl6pPr marL="2743200" lvl="5" indent="-311150" algn="l" rtl="0">
              <a:spcBef>
                <a:spcPts val="300"/>
              </a:spcBef>
              <a:spcAft>
                <a:spcPts val="0"/>
              </a:spcAft>
              <a:buClr>
                <a:schemeClr val="dk1"/>
              </a:buClr>
              <a:buSzPts val="1300"/>
              <a:buChar char="•"/>
              <a:defRPr sz="1300"/>
            </a:lvl6pPr>
            <a:lvl7pPr marL="3200400" lvl="6" indent="-311150" algn="l" rtl="0">
              <a:spcBef>
                <a:spcPts val="300"/>
              </a:spcBef>
              <a:spcAft>
                <a:spcPts val="0"/>
              </a:spcAft>
              <a:buClr>
                <a:schemeClr val="dk1"/>
              </a:buClr>
              <a:buSzPts val="1300"/>
              <a:buChar char="•"/>
              <a:defRPr sz="1300"/>
            </a:lvl7pPr>
            <a:lvl8pPr marL="3657600" lvl="7" indent="-311150" algn="l" rtl="0">
              <a:spcBef>
                <a:spcPts val="300"/>
              </a:spcBef>
              <a:spcAft>
                <a:spcPts val="0"/>
              </a:spcAft>
              <a:buClr>
                <a:schemeClr val="dk1"/>
              </a:buClr>
              <a:buSzPts val="1300"/>
              <a:buChar char="•"/>
              <a:defRPr sz="1300"/>
            </a:lvl8pPr>
            <a:lvl9pPr marL="4114800" lvl="8" indent="-311150" algn="l" rtl="0">
              <a:spcBef>
                <a:spcPts val="300"/>
              </a:spcBef>
              <a:spcAft>
                <a:spcPts val="0"/>
              </a:spcAft>
              <a:buClr>
                <a:schemeClr val="dk1"/>
              </a:buClr>
              <a:buSzPts val="1300"/>
              <a:buChar char="•"/>
              <a:defRPr sz="1300"/>
            </a:lvl9pPr>
          </a:lstStyle>
          <a:p>
            <a:endParaRPr/>
          </a:p>
        </p:txBody>
      </p:sp>
      <p:sp>
        <p:nvSpPr>
          <p:cNvPr id="119" name="Google Shape;119;p24"/>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20" name="Google Shape;120;p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1" name="Google Shape;121;p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2" name="Google Shape;122;p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rtl="0">
              <a:spcBef>
                <a:spcPts val="0"/>
              </a:spcBef>
              <a:spcAft>
                <a:spcPts val="0"/>
              </a:spcAft>
              <a:buClr>
                <a:schemeClr val="dk1"/>
              </a:buClr>
              <a:buSzPts val="1300"/>
              <a:buFont typeface="Calibri"/>
              <a:buNone/>
              <a:defRPr sz="13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5" name="Google Shape;125;p25"/>
          <p:cNvSpPr>
            <a:spLocks noGrp="1"/>
          </p:cNvSpPr>
          <p:nvPr>
            <p:ph type="pic" idx="2"/>
          </p:nvPr>
        </p:nvSpPr>
        <p:spPr>
          <a:xfrm>
            <a:off x="1194859" y="408517"/>
            <a:ext cx="3657600" cy="2743200"/>
          </a:xfrm>
          <a:prstGeom prst="rect">
            <a:avLst/>
          </a:prstGeom>
          <a:noFill/>
          <a:ln>
            <a:noFill/>
          </a:ln>
        </p:spPr>
      </p:sp>
      <p:sp>
        <p:nvSpPr>
          <p:cNvPr id="126" name="Google Shape;126;p25"/>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rtl="0">
              <a:spcBef>
                <a:spcPts val="200"/>
              </a:spcBef>
              <a:spcAft>
                <a:spcPts val="0"/>
              </a:spcAft>
              <a:buClr>
                <a:schemeClr val="dk1"/>
              </a:buClr>
              <a:buSzPts val="900"/>
              <a:buNone/>
              <a:defRPr sz="900"/>
            </a:lvl1pPr>
            <a:lvl2pPr marL="914400" lvl="1" indent="-228600" algn="l" rtl="0">
              <a:spcBef>
                <a:spcPts val="200"/>
              </a:spcBef>
              <a:spcAft>
                <a:spcPts val="0"/>
              </a:spcAft>
              <a:buClr>
                <a:schemeClr val="dk1"/>
              </a:buClr>
              <a:buSzPts val="800"/>
              <a:buNone/>
              <a:defRPr sz="800"/>
            </a:lvl2pPr>
            <a:lvl3pPr marL="1371600" lvl="2" indent="-228600" algn="l" rtl="0">
              <a:spcBef>
                <a:spcPts val="100"/>
              </a:spcBef>
              <a:spcAft>
                <a:spcPts val="0"/>
              </a:spcAft>
              <a:buClr>
                <a:schemeClr val="dk1"/>
              </a:buClr>
              <a:buSzPts val="700"/>
              <a:buNone/>
              <a:defRPr sz="700"/>
            </a:lvl3pPr>
            <a:lvl4pPr marL="1828800" lvl="3" indent="-228600" algn="l" rtl="0">
              <a:spcBef>
                <a:spcPts val="100"/>
              </a:spcBef>
              <a:spcAft>
                <a:spcPts val="0"/>
              </a:spcAft>
              <a:buClr>
                <a:schemeClr val="dk1"/>
              </a:buClr>
              <a:buSzPts val="600"/>
              <a:buNone/>
              <a:defRPr sz="600"/>
            </a:lvl4pPr>
            <a:lvl5pPr marL="2286000" lvl="4" indent="-228600" algn="l" rtl="0">
              <a:spcBef>
                <a:spcPts val="100"/>
              </a:spcBef>
              <a:spcAft>
                <a:spcPts val="0"/>
              </a:spcAft>
              <a:buClr>
                <a:schemeClr val="dk1"/>
              </a:buClr>
              <a:buSzPts val="600"/>
              <a:buNone/>
              <a:defRPr sz="600"/>
            </a:lvl5pPr>
            <a:lvl6pPr marL="2743200" lvl="5" indent="-228600" algn="l" rtl="0">
              <a:spcBef>
                <a:spcPts val="100"/>
              </a:spcBef>
              <a:spcAft>
                <a:spcPts val="0"/>
              </a:spcAft>
              <a:buClr>
                <a:schemeClr val="dk1"/>
              </a:buClr>
              <a:buSzPts val="600"/>
              <a:buNone/>
              <a:defRPr sz="600"/>
            </a:lvl6pPr>
            <a:lvl7pPr marL="3200400" lvl="6" indent="-228600" algn="l" rtl="0">
              <a:spcBef>
                <a:spcPts val="100"/>
              </a:spcBef>
              <a:spcAft>
                <a:spcPts val="0"/>
              </a:spcAft>
              <a:buClr>
                <a:schemeClr val="dk1"/>
              </a:buClr>
              <a:buSzPts val="600"/>
              <a:buNone/>
              <a:defRPr sz="600"/>
            </a:lvl7pPr>
            <a:lvl8pPr marL="3657600" lvl="7" indent="-228600" algn="l" rtl="0">
              <a:spcBef>
                <a:spcPts val="100"/>
              </a:spcBef>
              <a:spcAft>
                <a:spcPts val="0"/>
              </a:spcAft>
              <a:buClr>
                <a:schemeClr val="dk1"/>
              </a:buClr>
              <a:buSzPts val="600"/>
              <a:buNone/>
              <a:defRPr sz="600"/>
            </a:lvl8pPr>
            <a:lvl9pPr marL="4114800" lvl="8" indent="-228600" algn="l" rtl="0">
              <a:spcBef>
                <a:spcPts val="100"/>
              </a:spcBef>
              <a:spcAft>
                <a:spcPts val="0"/>
              </a:spcAft>
              <a:buClr>
                <a:schemeClr val="dk1"/>
              </a:buClr>
              <a:buSzPts val="600"/>
              <a:buNone/>
              <a:defRPr sz="600"/>
            </a:lvl9pPr>
          </a:lstStyle>
          <a:p>
            <a:endParaRPr/>
          </a:p>
        </p:txBody>
      </p:sp>
      <p:sp>
        <p:nvSpPr>
          <p:cNvPr id="127" name="Google Shape;127;p25"/>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8" name="Google Shape;128;p25"/>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9" name="Google Shape;129;p25"/>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2" name="Google Shape;132;p26"/>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33" name="Google Shape;133;p2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4" name="Google Shape;134;p2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35" name="Google Shape;135;p2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8" name="Google Shape;138;p27"/>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39" name="Google Shape;139;p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0" name="Google Shape;140;p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41" name="Google Shape;141;p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812800" y="2209801"/>
            <a:ext cx="6807300" cy="1143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3600"/>
              <a:buFont typeface="Arial"/>
              <a:buNone/>
              <a:defRPr sz="3600" b="0" cap="none">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p29"/>
          <p:cNvSpPr txBox="1">
            <a:spLocks noGrp="1"/>
          </p:cNvSpPr>
          <p:nvPr>
            <p:ph type="body" idx="1"/>
          </p:nvPr>
        </p:nvSpPr>
        <p:spPr>
          <a:xfrm>
            <a:off x="914400" y="3657601"/>
            <a:ext cx="68073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400"/>
              </a:spcBef>
              <a:spcAft>
                <a:spcPts val="0"/>
              </a:spcAft>
              <a:buClr>
                <a:schemeClr val="dk1"/>
              </a:buClr>
              <a:buSzPts val="2000"/>
              <a:buNone/>
              <a:defRPr sz="2000">
                <a:solidFill>
                  <a:schemeClr val="dk1"/>
                </a:solidFill>
                <a:latin typeface="Lato"/>
                <a:ea typeface="Lato"/>
                <a:cs typeface="Lato"/>
                <a:sym typeface="Lato"/>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9" name="Google Shape;149;p29"/>
          <p:cNvSpPr txBox="1"/>
          <p:nvPr/>
        </p:nvSpPr>
        <p:spPr>
          <a:xfrm>
            <a:off x="0" y="6569076"/>
            <a:ext cx="34545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800"/>
              <a:buFont typeface="Arial"/>
              <a:buNone/>
            </a:pPr>
            <a:fld id="{00000000-1234-1234-1234-123412341234}" type="slidenum">
              <a:rPr lang="en-US" sz="800" b="0" i="0" u="none" strike="noStrike" cap="none">
                <a:solidFill>
                  <a:srgbClr val="7F7F7F"/>
                </a:solidFill>
                <a:latin typeface="Lato"/>
                <a:ea typeface="Lato"/>
                <a:cs typeface="Lato"/>
                <a:sym typeface="Lato"/>
              </a:rPr>
              <a:t>‹#›</a:t>
            </a:fld>
            <a:r>
              <a:rPr lang="en-US" sz="800" b="0" i="0" u="none" strike="noStrike" cap="none" dirty="0">
                <a:solidFill>
                  <a:srgbClr val="7F7F7F"/>
                </a:solidFill>
                <a:latin typeface="Lato"/>
                <a:ea typeface="Lato"/>
                <a:cs typeface="Lato"/>
                <a:sym typeface="Lato"/>
              </a:rPr>
              <a:t>   i3 International ® 202</a:t>
            </a:r>
            <a:r>
              <a:rPr lang="en-US" sz="800" dirty="0">
                <a:solidFill>
                  <a:srgbClr val="7F7F7F"/>
                </a:solidFill>
                <a:latin typeface="Lato"/>
                <a:ea typeface="Lato"/>
                <a:cs typeface="Lato"/>
                <a:sym typeface="Lato"/>
              </a:rPr>
              <a:t>1</a:t>
            </a:r>
            <a:endParaRPr sz="1400" b="0"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7F7F7F"/>
              </a:solidFill>
              <a:latin typeface="Lato"/>
              <a:ea typeface="Lato"/>
              <a:cs typeface="Lato"/>
              <a:sym typeface="Lato"/>
            </a:endParaRP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2000"/>
              <a:buNone/>
              <a:defRPr sz="2000">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p30"/>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SzPts val="1080"/>
              <a:buFont typeface="Courier New"/>
              <a:buChar char="o"/>
              <a:defRPr sz="1800">
                <a:latin typeface="Lato"/>
                <a:ea typeface="Lato"/>
                <a:cs typeface="Lato"/>
                <a:sym typeface="Lato"/>
              </a:defRPr>
            </a:lvl2pPr>
            <a:lvl3pPr marL="1371600" lvl="2" indent="-342900" algn="l" rtl="0">
              <a:lnSpc>
                <a:spcPct val="100000"/>
              </a:lnSpc>
              <a:spcBef>
                <a:spcPts val="360"/>
              </a:spcBef>
              <a:spcAft>
                <a:spcPts val="0"/>
              </a:spcAft>
              <a:buSzPts val="1800"/>
              <a:buChar char="•"/>
              <a:defRPr sz="2000">
                <a:latin typeface="Lato"/>
                <a:ea typeface="Lato"/>
                <a:cs typeface="Lato"/>
                <a:sym typeface="Lato"/>
              </a:defRPr>
            </a:lvl3pPr>
            <a:lvl4pPr marL="1828800" lvl="3" indent="-330200" algn="l" rtl="0">
              <a:lnSpc>
                <a:spcPct val="100000"/>
              </a:lnSpc>
              <a:spcBef>
                <a:spcPts val="320"/>
              </a:spcBef>
              <a:spcAft>
                <a:spcPts val="0"/>
              </a:spcAft>
              <a:buSzPts val="1600"/>
              <a:buChar char="–"/>
              <a:defRPr sz="2000">
                <a:latin typeface="Lato"/>
                <a:ea typeface="Lato"/>
                <a:cs typeface="Lato"/>
                <a:sym typeface="Lato"/>
              </a:defRPr>
            </a:lvl4pPr>
            <a:lvl5pPr marL="2286000" lvl="4" indent="-330200" algn="l" rtl="0">
              <a:lnSpc>
                <a:spcPct val="100000"/>
              </a:lnSpc>
              <a:spcBef>
                <a:spcPts val="320"/>
              </a:spcBef>
              <a:spcAft>
                <a:spcPts val="0"/>
              </a:spcAft>
              <a:buSzPts val="1600"/>
              <a:buChar char="»"/>
              <a:defRPr sz="2000">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203200" y="-50005"/>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31"/>
          <p:cNvSpPr txBox="1">
            <a:spLocks noGrp="1"/>
          </p:cNvSpPr>
          <p:nvPr>
            <p:ph type="body" idx="1"/>
          </p:nvPr>
        </p:nvSpPr>
        <p:spPr>
          <a:xfrm>
            <a:off x="609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56" name="Google Shape;156;p31"/>
          <p:cNvSpPr txBox="1">
            <a:spLocks noGrp="1"/>
          </p:cNvSpPr>
          <p:nvPr>
            <p:ph type="body" idx="2"/>
          </p:nvPr>
        </p:nvSpPr>
        <p:spPr>
          <a:xfrm>
            <a:off x="6197600" y="1828801"/>
            <a:ext cx="53847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sz="2400">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203200" y="228600"/>
            <a:ext cx="10972800" cy="609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000"/>
              <a:buFont typeface="Arial"/>
              <a:buNone/>
              <a:defRPr sz="2000" b="1">
                <a:latin typeface="Montserrat SemiBold"/>
                <a:ea typeface="Montserrat SemiBold"/>
                <a:cs typeface="Montserrat SemiBold"/>
                <a:sym typeface="Montserrat SemiBold"/>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32"/>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93700" algn="l" rtl="0">
              <a:lnSpc>
                <a:spcPct val="150000"/>
              </a:lnSpc>
              <a:spcBef>
                <a:spcPts val="0"/>
              </a:spcBef>
              <a:spcAft>
                <a:spcPts val="0"/>
              </a:spcAft>
              <a:buClr>
                <a:schemeClr val="dk1"/>
              </a:buClr>
              <a:buSzPts val="2600"/>
              <a:buFont typeface="Arial"/>
              <a:buChar char="•"/>
              <a:defRPr sz="2000">
                <a:latin typeface="Lato"/>
                <a:ea typeface="Lato"/>
                <a:cs typeface="Lato"/>
                <a:sym typeface="Lato"/>
              </a:defRPr>
            </a:lvl1pPr>
            <a:lvl2pPr marL="914400" lvl="1" indent="-297180" algn="l" rtl="0">
              <a:lnSpc>
                <a:spcPct val="150000"/>
              </a:lnSpc>
              <a:spcBef>
                <a:spcPts val="0"/>
              </a:spcBef>
              <a:spcAft>
                <a:spcPts val="0"/>
              </a:spcAft>
              <a:buClr>
                <a:schemeClr val="dk1"/>
              </a:buClr>
              <a:buSzPts val="1080"/>
              <a:buFont typeface="Courier New"/>
              <a:buChar char="o"/>
              <a:defRPr sz="1800">
                <a:latin typeface="Arial"/>
                <a:ea typeface="Arial"/>
                <a:cs typeface="Arial"/>
                <a:sym typeface="Arial"/>
              </a:defRPr>
            </a:lvl2pPr>
            <a:lvl3pPr marL="1371600" lvl="2"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3pPr>
            <a:lvl4pPr marL="1828800" lvl="3"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4pPr>
            <a:lvl5pPr marL="2286000" lvl="4" indent="-355600" algn="l" rtl="0">
              <a:lnSpc>
                <a:spcPct val="100000"/>
              </a:lnSpc>
              <a:spcBef>
                <a:spcPts val="400"/>
              </a:spcBef>
              <a:spcAft>
                <a:spcPts val="0"/>
              </a:spcAft>
              <a:buClr>
                <a:schemeClr val="dk1"/>
              </a:buClr>
              <a:buSzPts val="2000"/>
              <a:buChar char="»"/>
              <a:defRPr sz="2000">
                <a:latin typeface="Arial"/>
                <a:ea typeface="Arial"/>
                <a:cs typeface="Arial"/>
                <a:sym typeface="Arial"/>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3" name="Google Shape;23;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4" name="Google Shape;24;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0"/>
        <p:cNvGrpSpPr/>
        <p:nvPr/>
      </p:nvGrpSpPr>
      <p:grpSpPr>
        <a:xfrm>
          <a:off x="0" y="0"/>
          <a:ext cx="0" cy="0"/>
          <a:chOff x="0" y="0"/>
          <a:chExt cx="0" cy="0"/>
        </a:xfrm>
      </p:grpSpPr>
      <p:sp>
        <p:nvSpPr>
          <p:cNvPr id="161" name="Google Shape;161;p33"/>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SzPts val="2400"/>
              <a:buChar char="•"/>
              <a:defRPr>
                <a:latin typeface="Lato"/>
                <a:ea typeface="Lato"/>
                <a:cs typeface="Lato"/>
                <a:sym typeface="Lato"/>
              </a:defRPr>
            </a:lvl1pPr>
            <a:lvl2pPr marL="914400" lvl="1" indent="-355600" algn="l" rtl="0">
              <a:lnSpc>
                <a:spcPct val="100000"/>
              </a:lnSpc>
              <a:spcBef>
                <a:spcPts val="400"/>
              </a:spcBef>
              <a:spcAft>
                <a:spcPts val="0"/>
              </a:spcAft>
              <a:buSzPts val="2000"/>
              <a:buChar char="–"/>
              <a:defRPr>
                <a:latin typeface="Lato"/>
                <a:ea typeface="Lato"/>
                <a:cs typeface="Lato"/>
                <a:sym typeface="Lato"/>
              </a:defRPr>
            </a:lvl2pPr>
            <a:lvl3pPr marL="1371600" lvl="2" indent="-342900" algn="l" rtl="0">
              <a:lnSpc>
                <a:spcPct val="100000"/>
              </a:lnSpc>
              <a:spcBef>
                <a:spcPts val="360"/>
              </a:spcBef>
              <a:spcAft>
                <a:spcPts val="0"/>
              </a:spcAft>
              <a:buSzPts val="1800"/>
              <a:buChar char="•"/>
              <a:defRPr>
                <a:latin typeface="Lato"/>
                <a:ea typeface="Lato"/>
                <a:cs typeface="Lato"/>
                <a:sym typeface="Lato"/>
              </a:defRPr>
            </a:lvl3pPr>
            <a:lvl4pPr marL="1828800" lvl="3" indent="-330200" algn="l" rtl="0">
              <a:lnSpc>
                <a:spcPct val="100000"/>
              </a:lnSpc>
              <a:spcBef>
                <a:spcPts val="320"/>
              </a:spcBef>
              <a:spcAft>
                <a:spcPts val="0"/>
              </a:spcAft>
              <a:buSzPts val="1600"/>
              <a:buChar char="–"/>
              <a:defRPr>
                <a:latin typeface="Lato"/>
                <a:ea typeface="Lato"/>
                <a:cs typeface="Lato"/>
                <a:sym typeface="Lato"/>
              </a:defRPr>
            </a:lvl4pPr>
            <a:lvl5pPr marL="2286000" lvl="4" indent="-330200" algn="l" rtl="0">
              <a:lnSpc>
                <a:spcPct val="100000"/>
              </a:lnSpc>
              <a:spcBef>
                <a:spcPts val="320"/>
              </a:spcBef>
              <a:spcAft>
                <a:spcPts val="0"/>
              </a:spcAft>
              <a:buSzPts val="1600"/>
              <a:buChar char="»"/>
              <a:defRPr>
                <a:latin typeface="Lato"/>
                <a:ea typeface="Lato"/>
                <a:cs typeface="Lato"/>
                <a:sym typeface="Lato"/>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62" name="Google Shape;162;p33"/>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0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3"/>
        <p:cNvGrpSpPr/>
        <p:nvPr/>
      </p:nvGrpSpPr>
      <p:grpSpPr>
        <a:xfrm>
          <a:off x="0" y="0"/>
          <a:ext cx="0" cy="0"/>
          <a:chOff x="0" y="0"/>
          <a:chExt cx="0" cy="0"/>
        </a:xfrm>
      </p:grpSpPr>
      <p:sp>
        <p:nvSpPr>
          <p:cNvPr id="164" name="Google Shape;164;p34"/>
          <p:cNvSpPr/>
          <p:nvPr/>
        </p:nvSpPr>
        <p:spPr>
          <a:xfrm>
            <a:off x="0" y="0"/>
            <a:ext cx="12327600" cy="6934200"/>
          </a:xfrm>
          <a:prstGeom prst="rect">
            <a:avLst/>
          </a:prstGeom>
          <a:solidFill>
            <a:srgbClr val="152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65" name="Google Shape;165;p34"/>
          <p:cNvSpPr txBox="1">
            <a:spLocks noGrp="1"/>
          </p:cNvSpPr>
          <p:nvPr>
            <p:ph type="ctrTitle"/>
          </p:nvPr>
        </p:nvSpPr>
        <p:spPr>
          <a:xfrm>
            <a:off x="508000" y="381002"/>
            <a:ext cx="10363200" cy="76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1"/>
              </a:buClr>
              <a:buSzPts val="2000"/>
              <a:buFont typeface="Arial"/>
              <a:buNone/>
              <a:defRPr>
                <a:solidFill>
                  <a:schemeClr val="lt1"/>
                </a:solidFill>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4"/>
          <p:cNvSpPr txBox="1">
            <a:spLocks noGrp="1"/>
          </p:cNvSpPr>
          <p:nvPr>
            <p:ph type="subTitle" idx="1"/>
          </p:nvPr>
        </p:nvSpPr>
        <p:spPr>
          <a:xfrm>
            <a:off x="586597" y="1219200"/>
            <a:ext cx="7033500" cy="1295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320"/>
              </a:spcBef>
              <a:spcAft>
                <a:spcPts val="0"/>
              </a:spcAft>
              <a:buClr>
                <a:srgbClr val="FFFFFF"/>
              </a:buClr>
              <a:buSzPts val="1600"/>
              <a:buNone/>
              <a:defRPr sz="1600">
                <a:solidFill>
                  <a:srgbClr val="FFFFFF"/>
                </a:solidFill>
                <a:latin typeface="Lato"/>
                <a:ea typeface="Lato"/>
                <a:cs typeface="Lato"/>
                <a:sym typeface="Lato"/>
              </a:defRPr>
            </a:lvl1pPr>
            <a:lvl2pPr lvl="1" algn="ctr" rtl="0">
              <a:lnSpc>
                <a:spcPct val="100000"/>
              </a:lnSpc>
              <a:spcBef>
                <a:spcPts val="400"/>
              </a:spcBef>
              <a:spcAft>
                <a:spcPts val="0"/>
              </a:spcAft>
              <a:buClr>
                <a:srgbClr val="888888"/>
              </a:buClr>
              <a:buSzPts val="20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320"/>
              </a:spcBef>
              <a:spcAft>
                <a:spcPts val="0"/>
              </a:spcAft>
              <a:buClr>
                <a:srgbClr val="888888"/>
              </a:buClr>
              <a:buSzPts val="16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7"/>
        <p:cNvGrpSpPr/>
        <p:nvPr/>
      </p:nvGrpSpPr>
      <p:grpSpPr>
        <a:xfrm>
          <a:off x="0" y="0"/>
          <a:ext cx="0" cy="0"/>
          <a:chOff x="0" y="0"/>
          <a:chExt cx="0" cy="0"/>
        </a:xfrm>
      </p:grpSpPr>
      <p:sp>
        <p:nvSpPr>
          <p:cNvPr id="168" name="Google Shape;168;p35"/>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69" name="Google Shape;169;p35"/>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0" name="Google Shape;170;p35"/>
          <p:cNvSpPr txBox="1">
            <a:spLocks noGrp="1"/>
          </p:cNvSpPr>
          <p:nvPr>
            <p:ph type="body" idx="3"/>
          </p:nvPr>
        </p:nvSpPr>
        <p:spPr>
          <a:xfrm>
            <a:off x="6193368" y="1535113"/>
            <a:ext cx="53889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chemeClr val="dk1"/>
              </a:buClr>
              <a:buSzPts val="2000"/>
              <a:buNone/>
              <a:defRPr sz="2000" b="1">
                <a:latin typeface="Lato"/>
                <a:ea typeface="Lato"/>
                <a:cs typeface="Lato"/>
                <a:sym typeface="Lato"/>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71" name="Google Shape;171;p35"/>
          <p:cNvSpPr txBox="1">
            <a:spLocks noGrp="1"/>
          </p:cNvSpPr>
          <p:nvPr>
            <p:ph type="body" idx="4"/>
          </p:nvPr>
        </p:nvSpPr>
        <p:spPr>
          <a:xfrm>
            <a:off x="6193368" y="2174875"/>
            <a:ext cx="5388900" cy="3951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400"/>
              </a:spcBef>
              <a:spcAft>
                <a:spcPts val="0"/>
              </a:spcAft>
              <a:buClr>
                <a:schemeClr val="dk1"/>
              </a:buClr>
              <a:buSzPts val="2000"/>
              <a:buChar char="•"/>
              <a:defRPr sz="2000">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sz="1800"/>
            </a:lvl2pPr>
            <a:lvl3pPr marL="1371600" lvl="2" indent="-330200" algn="l" rtl="0">
              <a:lnSpc>
                <a:spcPct val="100000"/>
              </a:lnSpc>
              <a:spcBef>
                <a:spcPts val="320"/>
              </a:spcBef>
              <a:spcAft>
                <a:spcPts val="0"/>
              </a:spcAft>
              <a:buClr>
                <a:schemeClr val="dk1"/>
              </a:buClr>
              <a:buSzPts val="1600"/>
              <a:buChar char="•"/>
              <a:defRPr sz="1600"/>
            </a:lvl3pPr>
            <a:lvl4pPr marL="1828800" lvl="3" indent="-317500" algn="l" rtl="0">
              <a:lnSpc>
                <a:spcPct val="100000"/>
              </a:lnSpc>
              <a:spcBef>
                <a:spcPts val="280"/>
              </a:spcBef>
              <a:spcAft>
                <a:spcPts val="0"/>
              </a:spcAft>
              <a:buClr>
                <a:schemeClr val="dk1"/>
              </a:buClr>
              <a:buSzPts val="1400"/>
              <a:buChar char="–"/>
              <a:defRPr sz="1400"/>
            </a:lvl4pPr>
            <a:lvl5pPr marL="2286000" lvl="4" indent="-317500" algn="l" rtl="0">
              <a:lnSpc>
                <a:spcPct val="100000"/>
              </a:lnSpc>
              <a:spcBef>
                <a:spcPts val="280"/>
              </a:spcBef>
              <a:spcAft>
                <a:spcPts val="0"/>
              </a:spcAft>
              <a:buClr>
                <a:schemeClr val="dk1"/>
              </a:buClr>
              <a:buSzPts val="1400"/>
              <a:buChar char="»"/>
              <a:defRPr sz="14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72" name="Google Shape;172;p35"/>
          <p:cNvSpPr txBox="1">
            <a:spLocks noGrp="1"/>
          </p:cNvSpPr>
          <p:nvPr>
            <p:ph type="title"/>
          </p:nvPr>
        </p:nvSpPr>
        <p:spPr>
          <a:xfrm>
            <a:off x="203200" y="-66199"/>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5"/>
        <p:cNvGrpSpPr/>
        <p:nvPr/>
      </p:nvGrpSpPr>
      <p:grpSpPr>
        <a:xfrm>
          <a:off x="0" y="0"/>
          <a:ext cx="0" cy="0"/>
          <a:chOff x="0" y="0"/>
          <a:chExt cx="0" cy="0"/>
        </a:xfrm>
      </p:grpSpPr>
      <p:sp>
        <p:nvSpPr>
          <p:cNvPr id="176" name="Google Shape;176;p37"/>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p38"/>
          <p:cNvSpPr txBox="1">
            <a:spLocks noGrp="1"/>
          </p:cNvSpPr>
          <p:nvPr>
            <p:ph type="title"/>
          </p:nvPr>
        </p:nvSpPr>
        <p:spPr>
          <a:xfrm>
            <a:off x="609601" y="914400"/>
            <a:ext cx="4011000" cy="7620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p38"/>
          <p:cNvSpPr txBox="1">
            <a:spLocks noGrp="1"/>
          </p:cNvSpPr>
          <p:nvPr>
            <p:ph type="body" idx="1"/>
          </p:nvPr>
        </p:nvSpPr>
        <p:spPr>
          <a:xfrm>
            <a:off x="4766733" y="914401"/>
            <a:ext cx="6815700" cy="52119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560"/>
              </a:spcBef>
              <a:spcAft>
                <a:spcPts val="0"/>
              </a:spcAft>
              <a:buClr>
                <a:schemeClr val="dk1"/>
              </a:buClr>
              <a:buSzPts val="2800"/>
              <a:buChar char="•"/>
              <a:defRPr sz="2800">
                <a:latin typeface="Lato"/>
                <a:ea typeface="Lato"/>
                <a:cs typeface="Lato"/>
                <a:sym typeface="Lato"/>
              </a:defRPr>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80" name="Google Shape;180;p38"/>
          <p:cNvSpPr txBox="1">
            <a:spLocks noGrp="1"/>
          </p:cNvSpPr>
          <p:nvPr>
            <p:ph type="body" idx="2"/>
          </p:nvPr>
        </p:nvSpPr>
        <p:spPr>
          <a:xfrm>
            <a:off x="609601" y="1752601"/>
            <a:ext cx="4011000" cy="4373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1" name="Google Shape;181;p38"/>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2"/>
        <p:cNvGrpSpPr/>
        <p:nvPr/>
      </p:nvGrpSpPr>
      <p:grpSpPr>
        <a:xfrm>
          <a:off x="0" y="0"/>
          <a:ext cx="0" cy="0"/>
          <a:chOff x="0" y="0"/>
          <a:chExt cx="0" cy="0"/>
        </a:xfrm>
      </p:grpSpPr>
      <p:sp>
        <p:nvSpPr>
          <p:cNvPr id="183" name="Google Shape;183;p39"/>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FFFFFF"/>
              </a:buClr>
              <a:buSzPts val="2000"/>
              <a:buFont typeface="Arial"/>
              <a:buNone/>
              <a:defRPr sz="2000" b="1">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9"/>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Lato"/>
                <a:ea typeface="Lato"/>
                <a:cs typeface="Lato"/>
                <a:sym typeface="Lato"/>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5" name="Google Shape;185;p39"/>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280"/>
              </a:spcBef>
              <a:spcAft>
                <a:spcPts val="0"/>
              </a:spcAft>
              <a:buClr>
                <a:schemeClr val="dk1"/>
              </a:buClr>
              <a:buSzPts val="1400"/>
              <a:buNone/>
              <a:defRPr sz="1400">
                <a:latin typeface="Lato"/>
                <a:ea typeface="Lato"/>
                <a:cs typeface="Lato"/>
                <a:sym typeface="Lato"/>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86" name="Google Shape;186;p39"/>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40"/>
          <p:cNvSpPr txBox="1">
            <a:spLocks noGrp="1"/>
          </p:cNvSpPr>
          <p:nvPr>
            <p:ph type="body" idx="1"/>
          </p:nvPr>
        </p:nvSpPr>
        <p:spPr>
          <a:xfrm rot="5400000">
            <a:off x="3947250" y="-2270849"/>
            <a:ext cx="4297500" cy="109728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rot="5400000">
            <a:off x="7604850" y="2148751"/>
            <a:ext cx="5211900" cy="2743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41"/>
          <p:cNvSpPr txBox="1">
            <a:spLocks noGrp="1"/>
          </p:cNvSpPr>
          <p:nvPr>
            <p:ph type="body" idx="1"/>
          </p:nvPr>
        </p:nvSpPr>
        <p:spPr>
          <a:xfrm rot="5400000">
            <a:off x="2016800" y="-492899"/>
            <a:ext cx="5211900" cy="8026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3" name="Google Shape;193;p41"/>
          <p:cNvSpPr txBox="1"/>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Lato"/>
                <a:ea typeface="Lato"/>
                <a:cs typeface="Lato"/>
                <a:sym typeface="Lato"/>
              </a:rPr>
              <a:t>Click to edit Master title style</a:t>
            </a:r>
            <a:endParaRPr sz="1400" b="0" i="0" u="none" strike="noStrike" cap="none">
              <a:solidFill>
                <a:srgbClr val="000000"/>
              </a:solidFill>
              <a:latin typeface="Lato"/>
              <a:ea typeface="Lato"/>
              <a:cs typeface="Lato"/>
              <a:sym typeface="Lato"/>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p42"/>
          <p:cNvSpPr txBox="1">
            <a:spLocks noGrp="1"/>
          </p:cNvSpPr>
          <p:nvPr>
            <p:ph type="body" idx="1"/>
          </p:nvPr>
        </p:nvSpPr>
        <p:spPr>
          <a:xfrm>
            <a:off x="709089" y="1282704"/>
            <a:ext cx="8674200" cy="45471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chemeClr val="dk1"/>
              </a:buClr>
              <a:buSzPts val="2400"/>
              <a:buChar char="•"/>
              <a:defRPr>
                <a:latin typeface="Lato"/>
                <a:ea typeface="Lato"/>
                <a:cs typeface="Lato"/>
                <a:sym typeface="Lato"/>
              </a:defRPr>
            </a:lvl1pPr>
            <a:lvl2pPr marL="914400" lvl="1" indent="-355600" algn="l" rtl="0">
              <a:lnSpc>
                <a:spcPct val="100000"/>
              </a:lnSpc>
              <a:spcBef>
                <a:spcPts val="400"/>
              </a:spcBef>
              <a:spcAft>
                <a:spcPts val="0"/>
              </a:spcAft>
              <a:buClr>
                <a:schemeClr val="dk1"/>
              </a:buClr>
              <a:buSzPts val="20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9" name="Google Shape;29;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97"/>
        <p:cNvGrpSpPr/>
        <p:nvPr/>
      </p:nvGrpSpPr>
      <p:grpSpPr>
        <a:xfrm>
          <a:off x="0" y="0"/>
          <a:ext cx="0" cy="0"/>
          <a:chOff x="0" y="0"/>
          <a:chExt cx="0" cy="0"/>
        </a:xfrm>
      </p:grpSpPr>
      <p:sp>
        <p:nvSpPr>
          <p:cNvPr id="198" name="Google Shape;198;p43"/>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chemeClr val="dk1"/>
              </a:buClr>
              <a:buSzPts val="1800"/>
              <a:buChar char="•"/>
              <a:defRPr>
                <a:latin typeface="Lato"/>
                <a:ea typeface="Lato"/>
                <a:cs typeface="Lato"/>
                <a:sym typeface="Lato"/>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99" name="Google Shape;199;p43"/>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800"/>
              <a:buNone/>
              <a:defRPr>
                <a:latin typeface="Lato"/>
                <a:ea typeface="Lato"/>
                <a:cs typeface="Lato"/>
                <a:sym typeface="Lato"/>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5" name="Google Shape;35;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9" name="Google Shape;39;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3" name="Google Shape;43;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5" name="Google Shape;4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8" name="Google Shape;48;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p:nvPr/>
        </p:nvSpPr>
        <p:spPr>
          <a:xfrm>
            <a:off x="0" y="6569074"/>
            <a:ext cx="3454500" cy="365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7F7F7F"/>
              </a:buClr>
              <a:buSzPts val="1100"/>
              <a:buFont typeface="Arial"/>
              <a:buNone/>
            </a:pPr>
            <a:fld id="{00000000-1234-1234-1234-123412341234}" type="slidenum">
              <a:rPr lang="en-US" sz="900" b="0" i="0" u="none" strike="noStrike" cap="none">
                <a:solidFill>
                  <a:srgbClr val="7F7F7F"/>
                </a:solidFill>
                <a:latin typeface="Arial"/>
                <a:ea typeface="Arial"/>
                <a:cs typeface="Arial"/>
                <a:sym typeface="Arial"/>
              </a:rPr>
              <a:t>‹#›</a:t>
            </a:fld>
            <a:r>
              <a:rPr lang="en-US" sz="900" b="0" i="0" u="none" strike="noStrike" cap="none" dirty="0">
                <a:solidFill>
                  <a:srgbClr val="7F7F7F"/>
                </a:solidFill>
                <a:latin typeface="Arial"/>
                <a:ea typeface="Arial"/>
                <a:cs typeface="Arial"/>
                <a:sym typeface="Arial"/>
              </a:rPr>
              <a:t>   </a:t>
            </a:r>
            <a:r>
              <a:rPr lang="en-US" sz="900" dirty="0">
                <a:solidFill>
                  <a:srgbClr val="7F7F7F"/>
                </a:solidFill>
              </a:rPr>
              <a:t>i3 international  </a:t>
            </a:r>
            <a:r>
              <a:rPr lang="en-US" sz="900" b="0" i="0" u="none" strike="noStrike" cap="none" dirty="0">
                <a:solidFill>
                  <a:srgbClr val="7F7F7F"/>
                </a:solidFill>
                <a:latin typeface="Arial"/>
                <a:ea typeface="Arial"/>
                <a:cs typeface="Arial"/>
                <a:sym typeface="Arial"/>
              </a:rPr>
              <a:t>202</a:t>
            </a:r>
            <a:r>
              <a:rPr lang="en-US" sz="900" dirty="0">
                <a:solidFill>
                  <a:srgbClr val="7F7F7F"/>
                </a:solidFill>
              </a:rPr>
              <a:t>2</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7F7F7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69" name="Google Shape;69;p16"/>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28"/>
          <p:cNvSpPr txBox="1">
            <a:spLocks noGrp="1"/>
          </p:cNvSpPr>
          <p:nvPr>
            <p:ph type="body" idx="1"/>
          </p:nvPr>
        </p:nvSpPr>
        <p:spPr>
          <a:xfrm>
            <a:off x="609600" y="1066801"/>
            <a:ext cx="10972800" cy="4297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 name="Google Shape;144;p28"/>
          <p:cNvSpPr txBox="1"/>
          <p:nvPr/>
        </p:nvSpPr>
        <p:spPr>
          <a:xfrm>
            <a:off x="0" y="6569076"/>
            <a:ext cx="34545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800"/>
              <a:buFont typeface="Arial"/>
              <a:buNone/>
            </a:pPr>
            <a:fld id="{00000000-1234-1234-1234-123412341234}" type="slidenum">
              <a:rPr lang="en-US" sz="800" b="0" i="0" u="none" strike="noStrike" cap="none">
                <a:solidFill>
                  <a:srgbClr val="7F7F7F"/>
                </a:solidFill>
                <a:latin typeface="Lato"/>
                <a:ea typeface="Lato"/>
                <a:cs typeface="Lato"/>
                <a:sym typeface="Lato"/>
              </a:rPr>
              <a:t>‹#›</a:t>
            </a:fld>
            <a:r>
              <a:rPr lang="en-US" sz="800" b="0" i="0" u="none" strike="noStrike" cap="none" dirty="0">
                <a:solidFill>
                  <a:srgbClr val="7F7F7F"/>
                </a:solidFill>
                <a:latin typeface="Lato"/>
                <a:ea typeface="Lato"/>
                <a:cs typeface="Lato"/>
                <a:sym typeface="Lato"/>
              </a:rPr>
              <a:t>   i3 International ® 202</a:t>
            </a:r>
            <a:r>
              <a:rPr lang="en-US" sz="800" dirty="0">
                <a:solidFill>
                  <a:srgbClr val="7F7F7F"/>
                </a:solidFill>
                <a:latin typeface="Lato"/>
                <a:ea typeface="Lato"/>
                <a:cs typeface="Lato"/>
                <a:sym typeface="Lato"/>
              </a:rPr>
              <a:t>2</a:t>
            </a:r>
            <a:endParaRPr sz="800" dirty="0">
              <a:solidFill>
                <a:srgbClr val="7F7F7F"/>
              </a:solidFill>
              <a:latin typeface="Lato"/>
              <a:ea typeface="Lato"/>
              <a:cs typeface="Lato"/>
              <a:sym typeface="Lato"/>
            </a:endParaRPr>
          </a:p>
          <a:p>
            <a:pPr marL="0" marR="0" lvl="0" indent="0" algn="l" rtl="0">
              <a:lnSpc>
                <a:spcPct val="100000"/>
              </a:lnSpc>
              <a:spcBef>
                <a:spcPts val="0"/>
              </a:spcBef>
              <a:spcAft>
                <a:spcPts val="0"/>
              </a:spcAft>
              <a:buClr>
                <a:srgbClr val="7F7F7F"/>
              </a:buClr>
              <a:buSzPts val="800"/>
              <a:buFont typeface="Arial"/>
              <a:buNone/>
            </a:pPr>
            <a:endParaRPr sz="800" dirty="0">
              <a:solidFill>
                <a:srgbClr val="7F7F7F"/>
              </a:solidFill>
              <a:latin typeface="Lato"/>
              <a:ea typeface="Lato"/>
              <a:cs typeface="Lato"/>
              <a:sym typeface="Lato"/>
            </a:endParaRPr>
          </a:p>
        </p:txBody>
      </p:sp>
      <p:sp>
        <p:nvSpPr>
          <p:cNvPr id="145" name="Google Shape;145;p28"/>
          <p:cNvSpPr txBox="1">
            <a:spLocks noGrp="1"/>
          </p:cNvSpPr>
          <p:nvPr>
            <p:ph type="title"/>
          </p:nvPr>
        </p:nvSpPr>
        <p:spPr>
          <a:xfrm>
            <a:off x="203200" y="-76200"/>
            <a:ext cx="10972800" cy="914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drive.google.com/file/d/1Yu-pCpWUi1lAAbAjm29k3F9x9pqB7SML/view?usp=sharing"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Vi5HiTTrYy0" TargetMode="External"/><Relationship Id="rId3" Type="http://schemas.openxmlformats.org/officeDocument/2006/relationships/image" Target="../media/image25.png"/><Relationship Id="rId7" Type="http://schemas.openxmlformats.org/officeDocument/2006/relationships/hyperlink" Target="https://youtu.be/Cqkgu_yeqx0"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png"/><Relationship Id="rId10" Type="http://schemas.openxmlformats.org/officeDocument/2006/relationships/hyperlink" Target="https://youtu.be/C_jnli3sFxY" TargetMode="External"/><Relationship Id="rId4" Type="http://schemas.openxmlformats.org/officeDocument/2006/relationships/image" Target="../media/image26.jpg"/><Relationship Id="rId9" Type="http://schemas.openxmlformats.org/officeDocument/2006/relationships/hyperlink" Target="https://youtu.be/gVHQTD-Szz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4"/>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b="1"/>
          </a:p>
        </p:txBody>
      </p:sp>
      <p:sp>
        <p:nvSpPr>
          <p:cNvPr id="206" name="Google Shape;206;p44"/>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Series</a:t>
            </a:r>
            <a:endParaRPr sz="700"/>
          </a:p>
        </p:txBody>
      </p:sp>
      <p:cxnSp>
        <p:nvCxnSpPr>
          <p:cNvPr id="207" name="Google Shape;207;p44"/>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pic>
        <p:nvPicPr>
          <p:cNvPr id="208" name="Google Shape;208;p44"/>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09" name="Google Shape;209;p44"/>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a:solidFill>
                  <a:srgbClr val="FFFFFF"/>
                </a:solidFill>
                <a:latin typeface="Montserrat"/>
                <a:ea typeface="Montserrat"/>
                <a:cs typeface="Montserrat"/>
                <a:sym typeface="Montserrat"/>
              </a:rPr>
              <a:t>+</a:t>
            </a:r>
            <a:endParaRPr sz="2000"/>
          </a:p>
        </p:txBody>
      </p:sp>
      <p:sp>
        <p:nvSpPr>
          <p:cNvPr id="210" name="Google Shape;210;p44"/>
          <p:cNvSpPr txBox="1"/>
          <p:nvPr/>
        </p:nvSpPr>
        <p:spPr>
          <a:xfrm>
            <a:off x="4584750" y="789875"/>
            <a:ext cx="3515700" cy="265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1</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QSR</a:t>
            </a:r>
            <a:endParaRPr sz="2200" b="1"/>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Smart POS Exception Reporting</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b="1">
                <a:solidFill>
                  <a:srgbClr val="000000"/>
                </a:solidFill>
                <a:latin typeface="Lato"/>
                <a:ea typeface="Lato"/>
                <a:cs typeface="Lato"/>
                <a:sym typeface="Lato"/>
              </a:rPr>
              <a:t>Drive-thru</a:t>
            </a:r>
            <a:endParaRPr sz="1300" b="1"/>
          </a:p>
          <a:p>
            <a:pPr marL="0" lvl="0" indent="0" algn="l" rtl="0">
              <a:spcBef>
                <a:spcPts val="0"/>
              </a:spcBef>
              <a:spcAft>
                <a:spcPts val="0"/>
              </a:spcAft>
              <a:buNone/>
            </a:pPr>
            <a:endParaRPr/>
          </a:p>
        </p:txBody>
      </p:sp>
      <p:cxnSp>
        <p:nvCxnSpPr>
          <p:cNvPr id="211" name="Google Shape;211;p44"/>
          <p:cNvCxnSpPr/>
          <p:nvPr/>
        </p:nvCxnSpPr>
        <p:spPr>
          <a:xfrm>
            <a:off x="4670195" y="1706434"/>
            <a:ext cx="3227700" cy="16500"/>
          </a:xfrm>
          <a:prstGeom prst="straightConnector1">
            <a:avLst/>
          </a:prstGeom>
          <a:noFill/>
          <a:ln w="38100" cap="flat" cmpd="sng">
            <a:solidFill>
              <a:srgbClr val="0B499C"/>
            </a:solidFill>
            <a:prstDash val="solid"/>
            <a:round/>
            <a:headEnd type="none" w="sm" len="sm"/>
            <a:tailEnd type="none" w="sm" len="sm"/>
          </a:ln>
        </p:spPr>
      </p:cxnSp>
      <p:sp>
        <p:nvSpPr>
          <p:cNvPr id="212" name="Google Shape;212;p44"/>
          <p:cNvSpPr txBox="1"/>
          <p:nvPr/>
        </p:nvSpPr>
        <p:spPr>
          <a:xfrm>
            <a:off x="8436100" y="789875"/>
            <a:ext cx="3515700" cy="344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2</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Retail</a:t>
            </a:r>
            <a:endParaRPr sz="2200" b="1"/>
          </a:p>
          <a:p>
            <a:pPr marL="0" marR="91440" lvl="0" indent="0" algn="l" rtl="0">
              <a:lnSpc>
                <a:spcPct val="100000"/>
              </a:lnSpc>
              <a:spcBef>
                <a:spcPts val="0"/>
              </a:spcBef>
              <a:spcAft>
                <a:spcPts val="0"/>
              </a:spcAft>
              <a:buNone/>
            </a:pPr>
            <a:r>
              <a:rPr lang="en-US" sz="1700">
                <a:solidFill>
                  <a:schemeClr val="dk1"/>
                </a:solidFill>
                <a:latin typeface="Lato"/>
                <a:ea typeface="Lato"/>
                <a:cs typeface="Lato"/>
                <a:sym typeface="Lato"/>
              </a:rPr>
              <a:t>Cloud VMS &amp; Extended Storage</a:t>
            </a:r>
            <a:endParaRPr sz="1700">
              <a:solidFill>
                <a:schemeClr val="dk1"/>
              </a:solidFill>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Smart POS Exception Reporting</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b="1">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endParaRPr sz="1700">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lvl="0" indent="0" algn="l" rtl="0">
              <a:spcBef>
                <a:spcPts val="0"/>
              </a:spcBef>
              <a:spcAft>
                <a:spcPts val="0"/>
              </a:spcAft>
              <a:buNone/>
            </a:pPr>
            <a:endParaRPr/>
          </a:p>
        </p:txBody>
      </p:sp>
      <p:sp>
        <p:nvSpPr>
          <p:cNvPr id="213" name="Google Shape;213;p44"/>
          <p:cNvSpPr txBox="1"/>
          <p:nvPr/>
        </p:nvSpPr>
        <p:spPr>
          <a:xfrm>
            <a:off x="4581144" y="3632275"/>
            <a:ext cx="3515700" cy="292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3</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Grocery </a:t>
            </a:r>
            <a:endParaRPr sz="2200" b="1"/>
          </a:p>
          <a:p>
            <a:pPr marL="0" lvl="0" indent="0" algn="l" rtl="0">
              <a:lnSpc>
                <a:spcPct val="150000"/>
              </a:lnSpc>
              <a:spcBef>
                <a:spcPts val="0"/>
              </a:spcBef>
              <a:spcAft>
                <a:spcPts val="0"/>
              </a:spcAft>
              <a:buNone/>
            </a:pPr>
            <a:r>
              <a:rPr lang="en-US" sz="1700">
                <a:solidFill>
                  <a:srgbClr val="000000"/>
                </a:solidFill>
                <a:latin typeface="Lato"/>
                <a:ea typeface="Lato"/>
                <a:cs typeface="Lato"/>
                <a:sym typeface="Lato"/>
              </a:rPr>
              <a:t>Smart POS Exception Reporting +</a:t>
            </a:r>
            <a:r>
              <a:rPr lang="en-US" sz="1700">
                <a:latin typeface="Lato"/>
                <a:ea typeface="Lato"/>
                <a:cs typeface="Lato"/>
                <a:sym typeface="Lato"/>
              </a:rPr>
              <a:t> Integrated VMS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br>
              <a:rPr lang="en-US" sz="1700" b="1">
                <a:latin typeface="Lato"/>
                <a:ea typeface="Lato"/>
                <a:cs typeface="Lato"/>
                <a:sym typeface="Lato"/>
              </a:rPr>
            </a:br>
            <a:r>
              <a:rPr lang="en-US" sz="1700">
                <a:solidFill>
                  <a:srgbClr val="000000"/>
                </a:solidFill>
                <a:latin typeface="Lato"/>
                <a:ea typeface="Lato"/>
                <a:cs typeface="Lato"/>
                <a:sym typeface="Lato"/>
              </a:rPr>
              <a:t>Business Insights &amp; </a:t>
            </a:r>
            <a:r>
              <a:rPr lang="en-US" sz="1700">
                <a:latin typeface="Lato"/>
                <a:ea typeface="Lato"/>
                <a:cs typeface="Lato"/>
                <a:sym typeface="Lato"/>
              </a:rPr>
              <a:t>Encrypted Video Download</a:t>
            </a:r>
            <a:endParaRPr sz="1300"/>
          </a:p>
          <a:p>
            <a:pPr marL="0" lvl="0" indent="0" algn="l" rtl="0">
              <a:spcBef>
                <a:spcPts val="0"/>
              </a:spcBef>
              <a:spcAft>
                <a:spcPts val="0"/>
              </a:spcAft>
              <a:buNone/>
            </a:pPr>
            <a:endParaRPr/>
          </a:p>
        </p:txBody>
      </p:sp>
      <p:cxnSp>
        <p:nvCxnSpPr>
          <p:cNvPr id="214" name="Google Shape;214;p44"/>
          <p:cNvCxnSpPr/>
          <p:nvPr/>
        </p:nvCxnSpPr>
        <p:spPr>
          <a:xfrm>
            <a:off x="8436095" y="1706434"/>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5" name="Google Shape;215;p44"/>
          <p:cNvCxnSpPr/>
          <p:nvPr/>
        </p:nvCxnSpPr>
        <p:spPr>
          <a:xfrm>
            <a:off x="4670195" y="4568959"/>
            <a:ext cx="3227700" cy="16500"/>
          </a:xfrm>
          <a:prstGeom prst="straightConnector1">
            <a:avLst/>
          </a:prstGeom>
          <a:noFill/>
          <a:ln w="38100" cap="flat" cmpd="sng">
            <a:solidFill>
              <a:srgbClr val="0B499C"/>
            </a:solidFill>
            <a:prstDash val="solid"/>
            <a:round/>
            <a:headEnd type="none" w="sm" len="sm"/>
            <a:tailEnd type="none" w="sm" len="sm"/>
          </a:ln>
        </p:spPr>
      </p:cxnSp>
      <p:cxnSp>
        <p:nvCxnSpPr>
          <p:cNvPr id="216" name="Google Shape;216;p44"/>
          <p:cNvCxnSpPr/>
          <p:nvPr/>
        </p:nvCxnSpPr>
        <p:spPr>
          <a:xfrm>
            <a:off x="8439912" y="4572000"/>
            <a:ext cx="3227700" cy="16500"/>
          </a:xfrm>
          <a:prstGeom prst="straightConnector1">
            <a:avLst/>
          </a:prstGeom>
          <a:noFill/>
          <a:ln w="38100" cap="flat" cmpd="sng">
            <a:solidFill>
              <a:srgbClr val="0B499C"/>
            </a:solidFill>
            <a:prstDash val="solid"/>
            <a:round/>
            <a:headEnd type="none" w="sm" len="sm"/>
            <a:tailEnd type="none" w="sm" len="sm"/>
          </a:ln>
        </p:spPr>
      </p:cxnSp>
      <p:sp>
        <p:nvSpPr>
          <p:cNvPr id="217" name="Google Shape;217;p44"/>
          <p:cNvSpPr txBox="1"/>
          <p:nvPr/>
        </p:nvSpPr>
        <p:spPr>
          <a:xfrm>
            <a:off x="8436100" y="3630168"/>
            <a:ext cx="3515700" cy="312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500">
                <a:solidFill>
                  <a:srgbClr val="0B499C"/>
                </a:solidFill>
                <a:latin typeface="Lato Black"/>
                <a:ea typeface="Lato Black"/>
                <a:cs typeface="Lato Black"/>
                <a:sym typeface="Lato Black"/>
              </a:rPr>
              <a:t>Week 4</a:t>
            </a:r>
            <a:endParaRPr sz="2500">
              <a:solidFill>
                <a:srgbClr val="0B499C"/>
              </a:solidFill>
              <a:latin typeface="Lato Black"/>
              <a:ea typeface="Lato Black"/>
              <a:cs typeface="Lato Black"/>
              <a:sym typeface="Lato Black"/>
            </a:endParaRPr>
          </a:p>
          <a:p>
            <a:pPr marL="0" lvl="0" indent="0" algn="l" rtl="0">
              <a:lnSpc>
                <a:spcPct val="150000"/>
              </a:lnSpc>
              <a:spcBef>
                <a:spcPts val="0"/>
              </a:spcBef>
              <a:spcAft>
                <a:spcPts val="0"/>
              </a:spcAft>
              <a:buNone/>
            </a:pPr>
            <a:r>
              <a:rPr lang="en-US" sz="2200" b="1"/>
              <a:t>C-Stores &amp; Carwash </a:t>
            </a:r>
            <a:endParaRPr sz="2200" b="1"/>
          </a:p>
          <a:p>
            <a:pPr marL="0" marR="91440" lvl="0" indent="0" algn="l" rtl="0">
              <a:lnSpc>
                <a:spcPct val="100000"/>
              </a:lnSpc>
              <a:spcBef>
                <a:spcPts val="0"/>
              </a:spcBef>
              <a:spcAft>
                <a:spcPts val="0"/>
              </a:spcAft>
              <a:buNone/>
            </a:pPr>
            <a:r>
              <a:rPr lang="en-US" sz="1700">
                <a:solidFill>
                  <a:srgbClr val="000000"/>
                </a:solidFill>
                <a:latin typeface="Lato"/>
                <a:ea typeface="Lato"/>
                <a:cs typeface="Lato"/>
                <a:sym typeface="Lato"/>
              </a:rPr>
              <a:t>Incident Reporting &amp; Cloud Storage</a:t>
            </a:r>
            <a:br>
              <a:rPr lang="en-US" sz="1700">
                <a:solidFill>
                  <a:srgbClr val="000000"/>
                </a:solidFill>
                <a:latin typeface="Lato"/>
                <a:ea typeface="Lato"/>
                <a:cs typeface="Lato"/>
                <a:sym typeface="Lato"/>
              </a:rPr>
            </a:br>
            <a:br>
              <a:rPr lang="en-US" sz="1700" b="1">
                <a:solidFill>
                  <a:srgbClr val="000000"/>
                </a:solidFill>
                <a:latin typeface="Lato"/>
                <a:ea typeface="Lato"/>
                <a:cs typeface="Lato"/>
                <a:sym typeface="Lato"/>
              </a:rPr>
            </a:br>
            <a:r>
              <a:rPr lang="en-US" sz="1700">
                <a:solidFill>
                  <a:srgbClr val="000000"/>
                </a:solidFill>
                <a:latin typeface="Lato"/>
                <a:ea typeface="Lato"/>
                <a:cs typeface="Lato"/>
                <a:sym typeface="Lato"/>
              </a:rPr>
              <a:t>POS Reporting &amp; Business Insights</a:t>
            </a: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700">
              <a:solidFill>
                <a:srgbClr val="000000"/>
              </a:solidFill>
              <a:latin typeface="Lato"/>
              <a:ea typeface="Lato"/>
              <a:cs typeface="Lato"/>
              <a:sym typeface="Lato"/>
            </a:endParaRPr>
          </a:p>
          <a:p>
            <a:pPr marL="0" marR="91440" lvl="0" indent="0" algn="l" rtl="0">
              <a:lnSpc>
                <a:spcPct val="100000"/>
              </a:lnSpc>
              <a:spcBef>
                <a:spcPts val="0"/>
              </a:spcBef>
              <a:spcAft>
                <a:spcPts val="0"/>
              </a:spcAft>
              <a:buNone/>
            </a:pPr>
            <a:endParaRPr sz="1300"/>
          </a:p>
          <a:p>
            <a:pPr marL="0" lvl="0" indent="0" algn="l" rtl="0">
              <a:spcBef>
                <a:spcPts val="0"/>
              </a:spcBef>
              <a:spcAft>
                <a:spcPts val="0"/>
              </a:spcAft>
              <a:buNone/>
            </a:pPr>
            <a:endParaRPr/>
          </a:p>
        </p:txBody>
      </p:sp>
      <p:pic>
        <p:nvPicPr>
          <p:cNvPr id="2" name="Picture 2" descr="panasonic-logo - Brand Genetics">
            <a:extLst>
              <a:ext uri="{FF2B5EF4-FFF2-40B4-BE49-F238E27FC236}">
                <a16:creationId xmlns:a16="http://schemas.microsoft.com/office/drawing/2014/main" id="{025ABB2E-568E-4317-55A1-247C60C301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19" b="38473"/>
          <a:stretch/>
        </p:blipFill>
        <p:spPr bwMode="auto">
          <a:xfrm>
            <a:off x="1174476" y="888439"/>
            <a:ext cx="1902362" cy="386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3"/>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53"/>
          <p:cNvSpPr txBox="1"/>
          <p:nvPr/>
        </p:nvSpPr>
        <p:spPr>
          <a:xfrm>
            <a:off x="650073" y="245350"/>
            <a:ext cx="106509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Benefits</a:t>
            </a:r>
            <a:endParaRPr>
              <a:solidFill>
                <a:schemeClr val="lt1"/>
              </a:solidFill>
              <a:latin typeface="Lato"/>
              <a:ea typeface="Lato"/>
              <a:cs typeface="Lato"/>
              <a:sym typeface="Lato"/>
            </a:endParaRPr>
          </a:p>
        </p:txBody>
      </p:sp>
      <p:pic>
        <p:nvPicPr>
          <p:cNvPr id="377" name="Google Shape;377;p53"/>
          <p:cNvPicPr preferRelativeResize="0"/>
          <p:nvPr/>
        </p:nvPicPr>
        <p:blipFill>
          <a:blip r:embed="rId3">
            <a:alphaModFix/>
          </a:blip>
          <a:stretch>
            <a:fillRect/>
          </a:stretch>
        </p:blipFill>
        <p:spPr>
          <a:xfrm>
            <a:off x="1056299" y="1307592"/>
            <a:ext cx="885825" cy="885825"/>
          </a:xfrm>
          <a:prstGeom prst="rect">
            <a:avLst/>
          </a:prstGeom>
          <a:noFill/>
          <a:ln>
            <a:noFill/>
          </a:ln>
        </p:spPr>
      </p:pic>
      <p:pic>
        <p:nvPicPr>
          <p:cNvPr id="378" name="Google Shape;378;p53"/>
          <p:cNvPicPr preferRelativeResize="0"/>
          <p:nvPr/>
        </p:nvPicPr>
        <p:blipFill>
          <a:blip r:embed="rId4">
            <a:alphaModFix/>
          </a:blip>
          <a:stretch>
            <a:fillRect/>
          </a:stretch>
        </p:blipFill>
        <p:spPr>
          <a:xfrm>
            <a:off x="5521275" y="1307592"/>
            <a:ext cx="781050" cy="781050"/>
          </a:xfrm>
          <a:prstGeom prst="rect">
            <a:avLst/>
          </a:prstGeom>
          <a:noFill/>
          <a:ln>
            <a:noFill/>
          </a:ln>
        </p:spPr>
      </p:pic>
      <p:pic>
        <p:nvPicPr>
          <p:cNvPr id="379" name="Google Shape;379;p53"/>
          <p:cNvPicPr preferRelativeResize="0"/>
          <p:nvPr/>
        </p:nvPicPr>
        <p:blipFill>
          <a:blip r:embed="rId5">
            <a:alphaModFix/>
          </a:blip>
          <a:stretch>
            <a:fillRect/>
          </a:stretch>
        </p:blipFill>
        <p:spPr>
          <a:xfrm>
            <a:off x="9881475" y="1304647"/>
            <a:ext cx="781050" cy="781050"/>
          </a:xfrm>
          <a:prstGeom prst="rect">
            <a:avLst/>
          </a:prstGeom>
          <a:noFill/>
          <a:ln>
            <a:noFill/>
          </a:ln>
        </p:spPr>
      </p:pic>
      <p:pic>
        <p:nvPicPr>
          <p:cNvPr id="380" name="Google Shape;380;p53"/>
          <p:cNvPicPr preferRelativeResize="0"/>
          <p:nvPr/>
        </p:nvPicPr>
        <p:blipFill>
          <a:blip r:embed="rId6">
            <a:alphaModFix/>
          </a:blip>
          <a:stretch>
            <a:fillRect/>
          </a:stretch>
        </p:blipFill>
        <p:spPr>
          <a:xfrm>
            <a:off x="923925" y="5914850"/>
            <a:ext cx="10344150" cy="546497"/>
          </a:xfrm>
          <a:prstGeom prst="rect">
            <a:avLst/>
          </a:prstGeom>
          <a:noFill/>
          <a:ln>
            <a:noFill/>
          </a:ln>
        </p:spPr>
      </p:pic>
      <p:sp>
        <p:nvSpPr>
          <p:cNvPr id="381" name="Google Shape;381;p53"/>
          <p:cNvSpPr txBox="1"/>
          <p:nvPr/>
        </p:nvSpPr>
        <p:spPr>
          <a:xfrm>
            <a:off x="505462" y="2461050"/>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 Price guarantee</a:t>
            </a:r>
            <a:endParaRPr sz="1700" b="1">
              <a:solidFill>
                <a:schemeClr val="accent2"/>
              </a:solidFill>
              <a:latin typeface="Lato"/>
              <a:ea typeface="Lato"/>
              <a:cs typeface="Lato"/>
              <a:sym typeface="Lato"/>
            </a:endParaRPr>
          </a:p>
        </p:txBody>
      </p:sp>
      <p:sp>
        <p:nvSpPr>
          <p:cNvPr id="382" name="Google Shape;382;p53"/>
          <p:cNvSpPr txBox="1"/>
          <p:nvPr/>
        </p:nvSpPr>
        <p:spPr>
          <a:xfrm>
            <a:off x="261250" y="3458000"/>
            <a:ext cx="2619000" cy="250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i3’s price match guarantee ensures that the most advanced drive thru timer is also the most affordable</a:t>
            </a: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cxnSp>
        <p:nvCxnSpPr>
          <p:cNvPr id="383" name="Google Shape;383;p53"/>
          <p:cNvCxnSpPr/>
          <p:nvPr/>
        </p:nvCxnSpPr>
        <p:spPr>
          <a:xfrm>
            <a:off x="478157" y="3206759"/>
            <a:ext cx="2042100" cy="0"/>
          </a:xfrm>
          <a:prstGeom prst="straightConnector1">
            <a:avLst/>
          </a:prstGeom>
          <a:noFill/>
          <a:ln w="38100" cap="flat" cmpd="sng">
            <a:solidFill>
              <a:srgbClr val="0C499C"/>
            </a:solidFill>
            <a:prstDash val="solid"/>
            <a:round/>
            <a:headEnd type="none" w="sm" len="sm"/>
            <a:tailEnd type="none" w="sm" len="sm"/>
          </a:ln>
        </p:spPr>
      </p:cxnSp>
      <p:sp>
        <p:nvSpPr>
          <p:cNvPr id="384" name="Google Shape;384;p53"/>
          <p:cNvSpPr txBox="1"/>
          <p:nvPr/>
        </p:nvSpPr>
        <p:spPr>
          <a:xfrm>
            <a:off x="4800800" y="2461050"/>
            <a:ext cx="2224200" cy="1349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Life-time warranty &amp; updates</a:t>
            </a:r>
            <a:endParaRPr sz="1700" b="1">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b="1">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b="1">
              <a:solidFill>
                <a:schemeClr val="accent2"/>
              </a:solidFill>
              <a:latin typeface="Lato"/>
              <a:ea typeface="Lato"/>
              <a:cs typeface="Lato"/>
              <a:sym typeface="Lato"/>
            </a:endParaRPr>
          </a:p>
        </p:txBody>
      </p:sp>
      <p:sp>
        <p:nvSpPr>
          <p:cNvPr id="385" name="Google Shape;385;p53"/>
          <p:cNvSpPr txBox="1"/>
          <p:nvPr/>
        </p:nvSpPr>
        <p:spPr>
          <a:xfrm>
            <a:off x="4345175" y="3458000"/>
            <a:ext cx="3260700" cy="1904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Any Velocity timer connected to i3’s CMS with cloud video will have full coverage from manufacturer defects for the lifetime of the contract </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cxnSp>
        <p:nvCxnSpPr>
          <p:cNvPr id="386" name="Google Shape;386;p53"/>
          <p:cNvCxnSpPr/>
          <p:nvPr/>
        </p:nvCxnSpPr>
        <p:spPr>
          <a:xfrm>
            <a:off x="4890745" y="3209544"/>
            <a:ext cx="2042100" cy="0"/>
          </a:xfrm>
          <a:prstGeom prst="straightConnector1">
            <a:avLst/>
          </a:prstGeom>
          <a:noFill/>
          <a:ln w="38100" cap="flat" cmpd="sng">
            <a:solidFill>
              <a:srgbClr val="0C499C"/>
            </a:solidFill>
            <a:prstDash val="solid"/>
            <a:round/>
            <a:headEnd type="none" w="sm" len="sm"/>
            <a:tailEnd type="none" w="sm" len="sm"/>
          </a:ln>
        </p:spPr>
      </p:cxnSp>
      <p:sp>
        <p:nvSpPr>
          <p:cNvPr id="387" name="Google Shape;387;p53"/>
          <p:cNvSpPr txBox="1"/>
          <p:nvPr/>
        </p:nvSpPr>
        <p:spPr>
          <a:xfrm>
            <a:off x="9305550" y="2459736"/>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Online diagnostic</a:t>
            </a:r>
            <a:endParaRPr sz="1700" b="1">
              <a:solidFill>
                <a:schemeClr val="accent2"/>
              </a:solidFill>
              <a:latin typeface="Lato"/>
              <a:ea typeface="Lato"/>
              <a:cs typeface="Lato"/>
              <a:sym typeface="Lato"/>
            </a:endParaRPr>
          </a:p>
        </p:txBody>
      </p:sp>
      <p:sp>
        <p:nvSpPr>
          <p:cNvPr id="388" name="Google Shape;388;p53"/>
          <p:cNvSpPr txBox="1"/>
          <p:nvPr/>
        </p:nvSpPr>
        <p:spPr>
          <a:xfrm>
            <a:off x="8765700" y="3456432"/>
            <a:ext cx="3067200" cy="250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i3 can help deliver real-time support to the operator and business through online diagnostics tools to ensure uptime</a:t>
            </a: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cxnSp>
        <p:nvCxnSpPr>
          <p:cNvPr id="389" name="Google Shape;389;p53"/>
          <p:cNvCxnSpPr/>
          <p:nvPr/>
        </p:nvCxnSpPr>
        <p:spPr>
          <a:xfrm>
            <a:off x="9278245" y="3209544"/>
            <a:ext cx="2042100" cy="0"/>
          </a:xfrm>
          <a:prstGeom prst="straightConnector1">
            <a:avLst/>
          </a:prstGeom>
          <a:noFill/>
          <a:ln w="38100" cap="flat" cmpd="sng">
            <a:solidFill>
              <a:srgbClr val="0C499C"/>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54"/>
          <p:cNvSpPr txBox="1"/>
          <p:nvPr/>
        </p:nvSpPr>
        <p:spPr>
          <a:xfrm>
            <a:off x="650073" y="245350"/>
            <a:ext cx="106509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Competitive Cost Comparison </a:t>
            </a: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3000"/>
              <a:buFont typeface="Helvetica Neue"/>
              <a:buNone/>
            </a:pPr>
            <a:endParaRPr sz="3000" b="1">
              <a:solidFill>
                <a:schemeClr val="lt1"/>
              </a:solidFill>
              <a:latin typeface="Lato"/>
              <a:ea typeface="Lato"/>
              <a:cs typeface="Lato"/>
              <a:sym typeface="Lato"/>
            </a:endParaRPr>
          </a:p>
        </p:txBody>
      </p:sp>
      <p:pic>
        <p:nvPicPr>
          <p:cNvPr id="396" name="Google Shape;396;p54"/>
          <p:cNvPicPr preferRelativeResize="0"/>
          <p:nvPr/>
        </p:nvPicPr>
        <p:blipFill>
          <a:blip r:embed="rId3">
            <a:alphaModFix/>
          </a:blip>
          <a:stretch>
            <a:fillRect/>
          </a:stretch>
        </p:blipFill>
        <p:spPr>
          <a:xfrm>
            <a:off x="152400" y="982800"/>
            <a:ext cx="11887200" cy="53495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p:nvPr/>
        </p:nvSpPr>
        <p:spPr>
          <a:xfrm>
            <a:off x="16275"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5"/>
          <p:cNvSpPr txBox="1"/>
          <p:nvPr/>
        </p:nvSpPr>
        <p:spPr>
          <a:xfrm>
            <a:off x="650074" y="245350"/>
            <a:ext cx="89430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000"/>
              <a:buFont typeface="Helvetica Neue"/>
              <a:buNone/>
            </a:pPr>
            <a:r>
              <a:rPr lang="en-US" sz="3000" b="1" dirty="0">
                <a:solidFill>
                  <a:schemeClr val="lt1"/>
                </a:solidFill>
                <a:latin typeface="Lato"/>
                <a:ea typeface="Lato"/>
                <a:cs typeface="Lato"/>
                <a:sym typeface="Lato"/>
              </a:rPr>
              <a:t>Complete QSR integration project!</a:t>
            </a:r>
            <a:endParaRPr dirty="0">
              <a:solidFill>
                <a:schemeClr val="lt1"/>
              </a:solidFill>
              <a:latin typeface="Lato"/>
              <a:ea typeface="Lato"/>
              <a:cs typeface="Lato"/>
              <a:sym typeface="Lato"/>
            </a:endParaRPr>
          </a:p>
        </p:txBody>
      </p:sp>
      <p:pic>
        <p:nvPicPr>
          <p:cNvPr id="403" name="Google Shape;403;p55"/>
          <p:cNvPicPr preferRelativeResize="0"/>
          <p:nvPr/>
        </p:nvPicPr>
        <p:blipFill rotWithShape="1">
          <a:blip r:embed="rId3">
            <a:alphaModFix/>
          </a:blip>
          <a:srcRect t="27608" b="23458"/>
          <a:stretch/>
        </p:blipFill>
        <p:spPr>
          <a:xfrm>
            <a:off x="133750" y="977963"/>
            <a:ext cx="5885926" cy="2396174"/>
          </a:xfrm>
          <a:prstGeom prst="rect">
            <a:avLst/>
          </a:prstGeom>
          <a:noFill/>
          <a:ln>
            <a:noFill/>
          </a:ln>
        </p:spPr>
      </p:pic>
      <p:pic>
        <p:nvPicPr>
          <p:cNvPr id="404" name="Google Shape;404;p55"/>
          <p:cNvPicPr preferRelativeResize="0"/>
          <p:nvPr/>
        </p:nvPicPr>
        <p:blipFill rotWithShape="1">
          <a:blip r:embed="rId4">
            <a:alphaModFix/>
          </a:blip>
          <a:srcRect l="10197" t="6847" r="9506" b="33139"/>
          <a:stretch/>
        </p:blipFill>
        <p:spPr>
          <a:xfrm>
            <a:off x="162150" y="3521700"/>
            <a:ext cx="5829126" cy="2915350"/>
          </a:xfrm>
          <a:prstGeom prst="rect">
            <a:avLst/>
          </a:prstGeom>
          <a:noFill/>
          <a:ln>
            <a:noFill/>
          </a:ln>
        </p:spPr>
      </p:pic>
      <p:pic>
        <p:nvPicPr>
          <p:cNvPr id="405" name="Google Shape;405;p55"/>
          <p:cNvPicPr preferRelativeResize="0"/>
          <p:nvPr/>
        </p:nvPicPr>
        <p:blipFill>
          <a:blip r:embed="rId5">
            <a:alphaModFix/>
          </a:blip>
          <a:stretch>
            <a:fillRect/>
          </a:stretch>
        </p:blipFill>
        <p:spPr>
          <a:xfrm>
            <a:off x="6179750" y="977975"/>
            <a:ext cx="5885926" cy="3154501"/>
          </a:xfrm>
          <a:prstGeom prst="rect">
            <a:avLst/>
          </a:prstGeom>
          <a:noFill/>
          <a:ln>
            <a:noFill/>
          </a:ln>
        </p:spPr>
      </p:pic>
      <p:sp>
        <p:nvSpPr>
          <p:cNvPr id="406" name="Google Shape;406;p55"/>
          <p:cNvSpPr txBox="1"/>
          <p:nvPr/>
        </p:nvSpPr>
        <p:spPr>
          <a:xfrm>
            <a:off x="4808301" y="3014100"/>
            <a:ext cx="1130100" cy="400200"/>
          </a:xfrm>
          <a:prstGeom prst="rect">
            <a:avLst/>
          </a:prstGeom>
          <a:solidFill>
            <a:srgbClr val="9ECEE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u="sng">
                <a:solidFill>
                  <a:schemeClr val="lt1"/>
                </a:solidFill>
              </a:rPr>
              <a:t>Curbside</a:t>
            </a:r>
            <a:endParaRPr b="1" u="sng">
              <a:solidFill>
                <a:schemeClr val="lt1"/>
              </a:solidFill>
            </a:endParaRPr>
          </a:p>
        </p:txBody>
      </p:sp>
      <p:sp>
        <p:nvSpPr>
          <p:cNvPr id="407" name="Google Shape;407;p55"/>
          <p:cNvSpPr txBox="1"/>
          <p:nvPr/>
        </p:nvSpPr>
        <p:spPr>
          <a:xfrm>
            <a:off x="4808300" y="3719475"/>
            <a:ext cx="1086000" cy="400200"/>
          </a:xfrm>
          <a:prstGeom prst="rect">
            <a:avLst/>
          </a:prstGeom>
          <a:solidFill>
            <a:srgbClr val="9ECEEB"/>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u="sng">
                <a:solidFill>
                  <a:schemeClr val="lt1"/>
                </a:solidFill>
              </a:rPr>
              <a:t>Drive-thru</a:t>
            </a:r>
            <a:endParaRPr b="1" u="sng">
              <a:solidFill>
                <a:schemeClr val="lt1"/>
              </a:solidFill>
            </a:endParaRPr>
          </a:p>
        </p:txBody>
      </p:sp>
      <p:sp>
        <p:nvSpPr>
          <p:cNvPr id="408" name="Google Shape;408;p55"/>
          <p:cNvSpPr txBox="1"/>
          <p:nvPr/>
        </p:nvSpPr>
        <p:spPr>
          <a:xfrm>
            <a:off x="6242301" y="3219875"/>
            <a:ext cx="1130100" cy="831300"/>
          </a:xfrm>
          <a:prstGeom prst="rect">
            <a:avLst/>
          </a:prstGeom>
          <a:solidFill>
            <a:srgbClr val="9ECEE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u="sng">
                <a:solidFill>
                  <a:schemeClr val="lt1"/>
                </a:solidFill>
              </a:rPr>
              <a:t>Front &amp; back of house</a:t>
            </a:r>
            <a:endParaRPr b="1" u="sng">
              <a:solidFill>
                <a:schemeClr val="lt1"/>
              </a:solidFill>
            </a:endParaRPr>
          </a:p>
        </p:txBody>
      </p:sp>
      <p:pic>
        <p:nvPicPr>
          <p:cNvPr id="409" name="Google Shape;409;p55"/>
          <p:cNvPicPr preferRelativeResize="0"/>
          <p:nvPr/>
        </p:nvPicPr>
        <p:blipFill rotWithShape="1">
          <a:blip r:embed="rId6">
            <a:alphaModFix/>
          </a:blip>
          <a:srcRect b="22227"/>
          <a:stretch/>
        </p:blipFill>
        <p:spPr>
          <a:xfrm>
            <a:off x="6161725" y="4192827"/>
            <a:ext cx="5922000" cy="2479301"/>
          </a:xfrm>
          <a:prstGeom prst="rect">
            <a:avLst/>
          </a:prstGeom>
          <a:noFill/>
          <a:ln>
            <a:noFill/>
          </a:ln>
        </p:spPr>
      </p:pic>
      <p:sp>
        <p:nvSpPr>
          <p:cNvPr id="410" name="Google Shape;410;p55"/>
          <p:cNvSpPr txBox="1"/>
          <p:nvPr/>
        </p:nvSpPr>
        <p:spPr>
          <a:xfrm>
            <a:off x="6242301" y="4280050"/>
            <a:ext cx="1130100" cy="615600"/>
          </a:xfrm>
          <a:prstGeom prst="rect">
            <a:avLst/>
          </a:prstGeom>
          <a:solidFill>
            <a:srgbClr val="9ECEE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u="sng">
                <a:solidFill>
                  <a:schemeClr val="lt1"/>
                </a:solidFill>
              </a:rPr>
              <a:t>Repeat customer</a:t>
            </a:r>
            <a:endParaRPr b="1" u="sng">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p:nvPr/>
        </p:nvSpPr>
        <p:spPr>
          <a:xfrm>
            <a:off x="16275"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56"/>
          <p:cNvSpPr txBox="1">
            <a:spLocks noGrp="1"/>
          </p:cNvSpPr>
          <p:nvPr>
            <p:ph type="body" idx="4294967295"/>
          </p:nvPr>
        </p:nvSpPr>
        <p:spPr>
          <a:xfrm>
            <a:off x="5409450" y="3724625"/>
            <a:ext cx="4589100" cy="27615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rgbClr val="FFFFFF"/>
              </a:buClr>
              <a:buSzPct val="99948"/>
              <a:buFont typeface="Arial"/>
              <a:buNone/>
            </a:pPr>
            <a:r>
              <a:rPr lang="en-US" sz="1800" i="0" u="none" strike="noStrike" cap="none">
                <a:solidFill>
                  <a:schemeClr val="dk1"/>
                </a:solidFill>
                <a:latin typeface="Lato"/>
                <a:ea typeface="Lato"/>
                <a:cs typeface="Lato"/>
                <a:sym typeface="Lato"/>
              </a:rPr>
              <a:t>“Drive-thru </a:t>
            </a:r>
            <a:r>
              <a:rPr lang="en-US" sz="1800">
                <a:solidFill>
                  <a:schemeClr val="dk1"/>
                </a:solidFill>
                <a:latin typeface="Lato"/>
                <a:ea typeface="Lato"/>
                <a:cs typeface="Lato"/>
                <a:sym typeface="Lato"/>
              </a:rPr>
              <a:t>technology</a:t>
            </a:r>
            <a:r>
              <a:rPr lang="en-US" sz="1800" i="0" u="none" strike="noStrike" cap="none">
                <a:solidFill>
                  <a:schemeClr val="dk1"/>
                </a:solidFill>
                <a:latin typeface="Lato"/>
                <a:ea typeface="Lato"/>
                <a:cs typeface="Lato"/>
                <a:sym typeface="Lato"/>
              </a:rPr>
              <a:t> </a:t>
            </a:r>
            <a:r>
              <a:rPr lang="en-US" sz="1800">
                <a:solidFill>
                  <a:schemeClr val="dk1"/>
                </a:solidFill>
                <a:latin typeface="Lato"/>
                <a:ea typeface="Lato"/>
                <a:cs typeface="Lato"/>
                <a:sym typeface="Lato"/>
              </a:rPr>
              <a:t>has not changed in the 20 years that I have been working in the  QSR segments.  We can service as many as  1000 cars  over the weekend and having a solution that can track our team members’ performance in this environment is critical.  i3’s Velocity timer has given our very busy location new insights into how we can improve our speed-of-service.   Not only does this timer measure our service time  at the drive-thru but the Ai technology helps us understand customer traffic inside our store as well.  This actionable data is sent to multiple monitors inside our restaurant to help our staff deliver better customer service. </a:t>
            </a:r>
            <a:endParaRPr sz="1800">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FFFFFF"/>
              </a:buClr>
              <a:buSzPct val="99948"/>
              <a:buFont typeface="Arial"/>
              <a:buNone/>
            </a:pPr>
            <a:endParaRPr sz="1800">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FFFFFF"/>
              </a:buClr>
              <a:buSzPct val="99948"/>
              <a:buFont typeface="Arial"/>
              <a:buNone/>
            </a:pPr>
            <a:r>
              <a:rPr lang="en-US" sz="1800">
                <a:solidFill>
                  <a:schemeClr val="dk1"/>
                </a:solidFill>
                <a:latin typeface="Lato"/>
                <a:ea typeface="Lato"/>
                <a:cs typeface="Lato"/>
                <a:sym typeface="Lato"/>
              </a:rPr>
              <a:t>My only wish is that I had this technology 20 years earlier.” </a:t>
            </a:r>
            <a:endParaRPr sz="1800">
              <a:solidFill>
                <a:schemeClr val="dk1"/>
              </a:solidFill>
              <a:latin typeface="Lato"/>
              <a:ea typeface="Lato"/>
              <a:cs typeface="Lato"/>
              <a:sym typeface="Lato"/>
            </a:endParaRPr>
          </a:p>
          <a:p>
            <a:pPr marL="0" marR="0" lvl="0" indent="0" algn="l" rtl="0">
              <a:lnSpc>
                <a:spcPct val="120000"/>
              </a:lnSpc>
              <a:spcBef>
                <a:spcPts val="0"/>
              </a:spcBef>
              <a:spcAft>
                <a:spcPts val="0"/>
              </a:spcAft>
              <a:buClr>
                <a:srgbClr val="FFFFFF"/>
              </a:buClr>
              <a:buSzPct val="128571"/>
              <a:buFont typeface="Arial"/>
              <a:buNone/>
            </a:pPr>
            <a:endParaRPr sz="1400">
              <a:solidFill>
                <a:schemeClr val="dk1"/>
              </a:solidFill>
              <a:latin typeface="Lato"/>
              <a:ea typeface="Lato"/>
              <a:cs typeface="Lato"/>
              <a:sym typeface="Lato"/>
            </a:endParaRPr>
          </a:p>
          <a:p>
            <a:pPr marL="0" marR="0" lvl="0" indent="0" algn="l" rtl="0">
              <a:lnSpc>
                <a:spcPct val="90000"/>
              </a:lnSpc>
              <a:spcBef>
                <a:spcPts val="1000"/>
              </a:spcBef>
              <a:spcAft>
                <a:spcPts val="1600"/>
              </a:spcAft>
              <a:buClr>
                <a:srgbClr val="FFFFFF"/>
              </a:buClr>
              <a:buSzPct val="63636"/>
              <a:buFont typeface="Arial"/>
              <a:buNone/>
            </a:pPr>
            <a:endParaRPr sz="2200">
              <a:solidFill>
                <a:schemeClr val="dk1"/>
              </a:solidFill>
              <a:latin typeface="Lato"/>
              <a:ea typeface="Lato"/>
              <a:cs typeface="Lato"/>
              <a:sym typeface="Lato"/>
            </a:endParaRPr>
          </a:p>
        </p:txBody>
      </p:sp>
      <p:sp>
        <p:nvSpPr>
          <p:cNvPr id="417" name="Google Shape;417;p56"/>
          <p:cNvSpPr txBox="1"/>
          <p:nvPr/>
        </p:nvSpPr>
        <p:spPr>
          <a:xfrm>
            <a:off x="650078" y="245350"/>
            <a:ext cx="67068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Case Study</a:t>
            </a:r>
            <a:endParaRPr>
              <a:solidFill>
                <a:schemeClr val="lt1"/>
              </a:solidFill>
              <a:latin typeface="Lato"/>
              <a:ea typeface="Lato"/>
              <a:cs typeface="Lato"/>
              <a:sym typeface="Lato"/>
            </a:endParaRPr>
          </a:p>
        </p:txBody>
      </p:sp>
      <p:sp>
        <p:nvSpPr>
          <p:cNvPr id="418" name="Google Shape;418;p56"/>
          <p:cNvSpPr txBox="1"/>
          <p:nvPr/>
        </p:nvSpPr>
        <p:spPr>
          <a:xfrm>
            <a:off x="448769" y="1951345"/>
            <a:ext cx="3991200" cy="1148100"/>
          </a:xfrm>
          <a:prstGeom prst="rect">
            <a:avLst/>
          </a:prstGeom>
          <a:noFill/>
          <a:ln>
            <a:noFill/>
          </a:ln>
        </p:spPr>
        <p:txBody>
          <a:bodyPr spcFirstLastPara="1" wrap="square" lIns="162525" tIns="81225" rIns="162525" bIns="81225" anchor="t" anchorCtr="0">
            <a:noAutofit/>
          </a:bodyPr>
          <a:lstStyle/>
          <a:p>
            <a:pPr marL="0" lvl="0" indent="0" algn="l" rtl="0">
              <a:spcBef>
                <a:spcPts val="0"/>
              </a:spcBef>
              <a:spcAft>
                <a:spcPts val="0"/>
              </a:spcAft>
              <a:buNone/>
            </a:pPr>
            <a:endParaRPr sz="6400">
              <a:solidFill>
                <a:srgbClr val="FFFFFF"/>
              </a:solidFill>
            </a:endParaRPr>
          </a:p>
        </p:txBody>
      </p:sp>
      <p:cxnSp>
        <p:nvCxnSpPr>
          <p:cNvPr id="419" name="Google Shape;419;p56"/>
          <p:cNvCxnSpPr/>
          <p:nvPr/>
        </p:nvCxnSpPr>
        <p:spPr>
          <a:xfrm flipH="1">
            <a:off x="5075625" y="1078625"/>
            <a:ext cx="15000" cy="5555100"/>
          </a:xfrm>
          <a:prstGeom prst="straightConnector1">
            <a:avLst/>
          </a:prstGeom>
          <a:noFill/>
          <a:ln w="28575" cap="flat" cmpd="sng">
            <a:solidFill>
              <a:srgbClr val="B7B7B7"/>
            </a:solidFill>
            <a:prstDash val="solid"/>
            <a:round/>
            <a:headEnd type="none" w="sm" len="sm"/>
            <a:tailEnd type="none" w="sm" len="sm"/>
          </a:ln>
        </p:spPr>
      </p:cxnSp>
      <p:sp>
        <p:nvSpPr>
          <p:cNvPr id="420" name="Google Shape;420;p56"/>
          <p:cNvSpPr/>
          <p:nvPr/>
        </p:nvSpPr>
        <p:spPr>
          <a:xfrm>
            <a:off x="373775" y="3586478"/>
            <a:ext cx="4331100" cy="7485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21" name="Google Shape;421;p56"/>
          <p:cNvSpPr/>
          <p:nvPr/>
        </p:nvSpPr>
        <p:spPr>
          <a:xfrm>
            <a:off x="376400" y="2598250"/>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22" name="Google Shape;422;p56"/>
          <p:cNvSpPr txBox="1"/>
          <p:nvPr/>
        </p:nvSpPr>
        <p:spPr>
          <a:xfrm>
            <a:off x="1410473" y="3575343"/>
            <a:ext cx="3201300" cy="748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Wanted to track speed of service throughout the store: drive-thru, curbside, in-store and online.</a:t>
            </a:r>
            <a:endParaRPr sz="1200">
              <a:latin typeface="Montserrat Medium"/>
              <a:ea typeface="Montserrat Medium"/>
              <a:cs typeface="Montserrat Medium"/>
              <a:sym typeface="Montserrat Medium"/>
            </a:endParaRPr>
          </a:p>
        </p:txBody>
      </p:sp>
      <p:sp>
        <p:nvSpPr>
          <p:cNvPr id="423" name="Google Shape;423;p56"/>
          <p:cNvSpPr/>
          <p:nvPr/>
        </p:nvSpPr>
        <p:spPr>
          <a:xfrm>
            <a:off x="375825" y="4470559"/>
            <a:ext cx="4331100" cy="8304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24" name="Google Shape;424;p56"/>
          <p:cNvSpPr txBox="1"/>
          <p:nvPr/>
        </p:nvSpPr>
        <p:spPr>
          <a:xfrm>
            <a:off x="1384523" y="4415926"/>
            <a:ext cx="32532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Wanted to integrate drive-thru with Ai, camera system, LPR and  POS data to allow managers and staff to provide consistent service.</a:t>
            </a:r>
            <a:endParaRPr sz="1200">
              <a:latin typeface="Montserrat Medium"/>
              <a:ea typeface="Montserrat Medium"/>
              <a:cs typeface="Montserrat Medium"/>
              <a:sym typeface="Montserrat Medium"/>
            </a:endParaRPr>
          </a:p>
        </p:txBody>
      </p:sp>
      <p:sp>
        <p:nvSpPr>
          <p:cNvPr id="425" name="Google Shape;425;p56"/>
          <p:cNvSpPr txBox="1"/>
          <p:nvPr/>
        </p:nvSpPr>
        <p:spPr>
          <a:xfrm>
            <a:off x="1410475" y="2666850"/>
            <a:ext cx="3021000" cy="74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a:latin typeface="Montserrat Medium"/>
                <a:ea typeface="Montserrat Medium"/>
                <a:cs typeface="Montserrat Medium"/>
                <a:sym typeface="Montserrat Medium"/>
              </a:rPr>
              <a:t>Conventional drive-thru timer did not give the operator real time actionable data</a:t>
            </a:r>
            <a:endParaRPr sz="1200">
              <a:latin typeface="Montserrat Medium"/>
              <a:ea typeface="Montserrat Medium"/>
              <a:cs typeface="Montserrat Medium"/>
              <a:sym typeface="Montserrat Medium"/>
            </a:endParaRPr>
          </a:p>
        </p:txBody>
      </p:sp>
      <p:sp>
        <p:nvSpPr>
          <p:cNvPr id="426" name="Google Shape;426;p56"/>
          <p:cNvSpPr txBox="1"/>
          <p:nvPr/>
        </p:nvSpPr>
        <p:spPr>
          <a:xfrm>
            <a:off x="448775" y="957250"/>
            <a:ext cx="4271700" cy="584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i="0" u="none" strike="noStrike" cap="none">
                <a:solidFill>
                  <a:srgbClr val="000000"/>
                </a:solidFill>
                <a:latin typeface="Lato"/>
                <a:ea typeface="Lato"/>
                <a:cs typeface="Lato"/>
                <a:sym typeface="Lato"/>
              </a:rPr>
              <a:t> </a:t>
            </a:r>
            <a:br>
              <a:rPr lang="en-US" sz="1600" i="0" u="none" strike="noStrike" cap="none">
                <a:solidFill>
                  <a:srgbClr val="000000"/>
                </a:solidFill>
                <a:latin typeface="Lato"/>
                <a:ea typeface="Lato"/>
                <a:cs typeface="Lato"/>
                <a:sym typeface="Lato"/>
              </a:rPr>
            </a:br>
            <a:r>
              <a:rPr lang="en-US" sz="1600">
                <a:latin typeface="Lato"/>
                <a:ea typeface="Lato"/>
                <a:cs typeface="Lato"/>
                <a:sym typeface="Lato"/>
              </a:rPr>
              <a:t>One of the busiest Hot Dog chains in North America </a:t>
            </a:r>
            <a:endParaRPr sz="1600">
              <a:latin typeface="Lato"/>
              <a:ea typeface="Lato"/>
              <a:cs typeface="Lato"/>
              <a:sym typeface="Lato"/>
            </a:endParaRPr>
          </a:p>
          <a:p>
            <a:pPr marL="0" marR="0" lvl="0" indent="0" algn="ctr" rtl="0">
              <a:lnSpc>
                <a:spcPct val="115000"/>
              </a:lnSpc>
              <a:spcBef>
                <a:spcPts val="0"/>
              </a:spcBef>
              <a:spcAft>
                <a:spcPts val="0"/>
              </a:spcAft>
              <a:buNone/>
            </a:pPr>
            <a:endParaRPr sz="1600" i="0" u="none" strike="noStrike" cap="none">
              <a:solidFill>
                <a:srgbClr val="000000"/>
              </a:solidFill>
              <a:latin typeface="Lato"/>
              <a:ea typeface="Lato"/>
              <a:cs typeface="Lato"/>
              <a:sym typeface="Lato"/>
            </a:endParaRPr>
          </a:p>
        </p:txBody>
      </p:sp>
      <p:sp>
        <p:nvSpPr>
          <p:cNvPr id="427" name="Google Shape;427;p56"/>
          <p:cNvSpPr txBox="1"/>
          <p:nvPr/>
        </p:nvSpPr>
        <p:spPr>
          <a:xfrm>
            <a:off x="5164875" y="1595600"/>
            <a:ext cx="6594600" cy="1593600"/>
          </a:xfrm>
          <a:prstGeom prst="rect">
            <a:avLst/>
          </a:prstGeom>
          <a:noFill/>
          <a:ln>
            <a:noFill/>
          </a:ln>
        </p:spPr>
        <p:txBody>
          <a:bodyPr spcFirstLastPara="1" wrap="square" lIns="121900" tIns="121900" rIns="121900" bIns="121900" anchor="t" anchorCtr="0">
            <a:noAutofit/>
          </a:bodyPr>
          <a:lstStyle/>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Servicing 300-1000 cars a day</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Y-lane with pick-up widow and pay-window</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22 cameras with LPR and 360 technology</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3 public view monitors: Drive-thru, Leaderboard, and Manager office</a:t>
            </a:r>
            <a:endParaRPr>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a:latin typeface="Lato"/>
                <a:ea typeface="Lato"/>
                <a:cs typeface="Lato"/>
                <a:sym typeface="Lato"/>
              </a:rPr>
              <a:t>Full speed of service tracking outside, front-of-house and back of house</a:t>
            </a:r>
            <a:endParaRPr>
              <a:latin typeface="Lato"/>
              <a:ea typeface="Lato"/>
              <a:cs typeface="Lato"/>
              <a:sym typeface="Lato"/>
            </a:endParaRPr>
          </a:p>
        </p:txBody>
      </p:sp>
      <p:sp>
        <p:nvSpPr>
          <p:cNvPr id="428" name="Google Shape;428;p56"/>
          <p:cNvSpPr/>
          <p:nvPr/>
        </p:nvSpPr>
        <p:spPr>
          <a:xfrm>
            <a:off x="5317067" y="1024867"/>
            <a:ext cx="54228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29" name="Google Shape;429;p56"/>
          <p:cNvSpPr txBox="1"/>
          <p:nvPr/>
        </p:nvSpPr>
        <p:spPr>
          <a:xfrm>
            <a:off x="5473375" y="955850"/>
            <a:ext cx="5266500" cy="7476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Velocity Timer  Solution </a:t>
            </a:r>
            <a:endParaRPr sz="2300">
              <a:solidFill>
                <a:srgbClr val="FDFDFD"/>
              </a:solidFill>
            </a:endParaRPr>
          </a:p>
        </p:txBody>
      </p:sp>
      <p:sp>
        <p:nvSpPr>
          <p:cNvPr id="430" name="Google Shape;430;p56"/>
          <p:cNvSpPr/>
          <p:nvPr/>
        </p:nvSpPr>
        <p:spPr>
          <a:xfrm>
            <a:off x="5304367" y="3143355"/>
            <a:ext cx="6350100" cy="4419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31" name="Google Shape;431;p56"/>
          <p:cNvSpPr txBox="1"/>
          <p:nvPr/>
        </p:nvSpPr>
        <p:spPr>
          <a:xfrm>
            <a:off x="5460667" y="3023557"/>
            <a:ext cx="4492800" cy="6285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Customer Quote /Benefits </a:t>
            </a:r>
            <a:endParaRPr sz="2300">
              <a:solidFill>
                <a:srgbClr val="FDFDFD"/>
              </a:solidFill>
            </a:endParaRPr>
          </a:p>
        </p:txBody>
      </p:sp>
      <p:sp>
        <p:nvSpPr>
          <p:cNvPr id="432" name="Google Shape;432;p56"/>
          <p:cNvSpPr/>
          <p:nvPr/>
        </p:nvSpPr>
        <p:spPr>
          <a:xfrm>
            <a:off x="361134" y="1973733"/>
            <a:ext cx="4359300" cy="522000"/>
          </a:xfrm>
          <a:prstGeom prst="roundRect">
            <a:avLst>
              <a:gd name="adj" fmla="val 16667"/>
            </a:avLst>
          </a:prstGeom>
          <a:gradFill>
            <a:gsLst>
              <a:gs pos="0">
                <a:srgbClr val="2649A8">
                  <a:alpha val="94117"/>
                </a:srgbClr>
              </a:gs>
              <a:gs pos="100000">
                <a:srgbClr val="093153"/>
              </a:gs>
            </a:gsLst>
            <a:lin ang="0" scaled="0"/>
          </a:gradFill>
          <a:ln>
            <a:noFill/>
          </a:ln>
        </p:spPr>
        <p:txBody>
          <a:bodyPr spcFirstLastPara="1" wrap="square" lIns="162525" tIns="162525" rIns="162525" bIns="162525" anchor="ctr" anchorCtr="0">
            <a:noAutofit/>
          </a:bodyPr>
          <a:lstStyle/>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ial"/>
              <a:ea typeface="Arial"/>
              <a:cs typeface="Arial"/>
              <a:sym typeface="Arial"/>
            </a:endParaRPr>
          </a:p>
        </p:txBody>
      </p:sp>
      <p:sp>
        <p:nvSpPr>
          <p:cNvPr id="433" name="Google Shape;433;p56"/>
          <p:cNvSpPr txBox="1"/>
          <p:nvPr/>
        </p:nvSpPr>
        <p:spPr>
          <a:xfrm>
            <a:off x="517425" y="1904725"/>
            <a:ext cx="4492800" cy="450000"/>
          </a:xfrm>
          <a:prstGeom prst="rect">
            <a:avLst/>
          </a:prstGeom>
          <a:noFill/>
          <a:ln>
            <a:noFill/>
          </a:ln>
        </p:spPr>
        <p:txBody>
          <a:bodyPr spcFirstLastPara="1" wrap="square" lIns="162525" tIns="162525" rIns="162525" bIns="162525" anchor="t" anchorCtr="0">
            <a:noAutofit/>
          </a:bodyPr>
          <a:lstStyle/>
          <a:p>
            <a:pPr marL="0" lvl="0" indent="0" algn="l" rtl="0">
              <a:spcBef>
                <a:spcPts val="0"/>
              </a:spcBef>
              <a:spcAft>
                <a:spcPts val="0"/>
              </a:spcAft>
              <a:buNone/>
            </a:pPr>
            <a:r>
              <a:rPr lang="en-US" sz="2300" b="1">
                <a:solidFill>
                  <a:srgbClr val="FDFDFD"/>
                </a:solidFill>
                <a:latin typeface="Lato"/>
                <a:ea typeface="Lato"/>
                <a:cs typeface="Lato"/>
                <a:sym typeface="Lato"/>
              </a:rPr>
              <a:t>Challenges</a:t>
            </a:r>
            <a:endParaRPr sz="2300">
              <a:solidFill>
                <a:srgbClr val="FDFDFD"/>
              </a:solidFill>
            </a:endParaRPr>
          </a:p>
        </p:txBody>
      </p:sp>
      <p:pic>
        <p:nvPicPr>
          <p:cNvPr id="434" name="Google Shape;434;p56"/>
          <p:cNvPicPr preferRelativeResize="0"/>
          <p:nvPr/>
        </p:nvPicPr>
        <p:blipFill>
          <a:blip r:embed="rId3">
            <a:alphaModFix/>
          </a:blip>
          <a:stretch>
            <a:fillRect/>
          </a:stretch>
        </p:blipFill>
        <p:spPr>
          <a:xfrm>
            <a:off x="585525" y="2738004"/>
            <a:ext cx="552173" cy="547378"/>
          </a:xfrm>
          <a:prstGeom prst="rect">
            <a:avLst/>
          </a:prstGeom>
          <a:noFill/>
          <a:ln>
            <a:noFill/>
          </a:ln>
        </p:spPr>
      </p:pic>
      <p:pic>
        <p:nvPicPr>
          <p:cNvPr id="435" name="Google Shape;435;p56"/>
          <p:cNvPicPr preferRelativeResize="0"/>
          <p:nvPr/>
        </p:nvPicPr>
        <p:blipFill rotWithShape="1">
          <a:blip r:embed="rId4">
            <a:alphaModFix/>
          </a:blip>
          <a:srcRect/>
          <a:stretch/>
        </p:blipFill>
        <p:spPr>
          <a:xfrm>
            <a:off x="585759" y="3668369"/>
            <a:ext cx="552173" cy="552168"/>
          </a:xfrm>
          <a:prstGeom prst="rect">
            <a:avLst/>
          </a:prstGeom>
          <a:noFill/>
          <a:ln>
            <a:noFill/>
          </a:ln>
        </p:spPr>
      </p:pic>
      <p:grpSp>
        <p:nvGrpSpPr>
          <p:cNvPr id="436" name="Google Shape;436;p56"/>
          <p:cNvGrpSpPr/>
          <p:nvPr/>
        </p:nvGrpSpPr>
        <p:grpSpPr>
          <a:xfrm>
            <a:off x="585742" y="4582227"/>
            <a:ext cx="568495" cy="580304"/>
            <a:chOff x="-1241271" y="5638120"/>
            <a:chExt cx="707700" cy="722400"/>
          </a:xfrm>
        </p:grpSpPr>
        <p:sp>
          <p:nvSpPr>
            <p:cNvPr id="437" name="Google Shape;437;p56"/>
            <p:cNvSpPr/>
            <p:nvPr/>
          </p:nvSpPr>
          <p:spPr>
            <a:xfrm>
              <a:off x="-1241271" y="5638120"/>
              <a:ext cx="707700" cy="7224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38" name="Google Shape;438;p56"/>
            <p:cNvPicPr preferRelativeResize="0"/>
            <p:nvPr/>
          </p:nvPicPr>
          <p:blipFill>
            <a:blip r:embed="rId5">
              <a:alphaModFix/>
            </a:blip>
            <a:stretch>
              <a:fillRect/>
            </a:stretch>
          </p:blipFill>
          <p:spPr>
            <a:xfrm>
              <a:off x="-1164835" y="5732448"/>
              <a:ext cx="560112" cy="521999"/>
            </a:xfrm>
            <a:prstGeom prst="rect">
              <a:avLst/>
            </a:prstGeom>
            <a:noFill/>
            <a:ln>
              <a:noFill/>
            </a:ln>
          </p:spPr>
        </p:pic>
      </p:grpSp>
      <p:sp>
        <p:nvSpPr>
          <p:cNvPr id="439" name="Google Shape;439;p56"/>
          <p:cNvSpPr/>
          <p:nvPr/>
        </p:nvSpPr>
        <p:spPr>
          <a:xfrm>
            <a:off x="370625" y="5425090"/>
            <a:ext cx="4331100" cy="799200"/>
          </a:xfrm>
          <a:prstGeom prst="rect">
            <a:avLst/>
          </a:prstGeom>
          <a:solidFill>
            <a:srgbClr val="EAEAEA"/>
          </a:solidFill>
          <a:ln>
            <a:noFill/>
          </a:ln>
        </p:spPr>
        <p:txBody>
          <a:bodyPr spcFirstLastPara="1" wrap="square" lIns="121900" tIns="0" rIns="121900" bIns="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sp>
        <p:nvSpPr>
          <p:cNvPr id="440" name="Google Shape;440;p56"/>
          <p:cNvSpPr txBox="1"/>
          <p:nvPr/>
        </p:nvSpPr>
        <p:spPr>
          <a:xfrm>
            <a:off x="1379325" y="5512530"/>
            <a:ext cx="2868900" cy="917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1200">
                <a:latin typeface="Montserrat Medium"/>
                <a:ea typeface="Montserrat Medium"/>
                <a:cs typeface="Montserrat Medium"/>
                <a:sym typeface="Montserrat Medium"/>
              </a:rPr>
              <a:t>Needed an integrated system that would help them get a edge on the competition.</a:t>
            </a:r>
            <a:endParaRPr sz="1200">
              <a:latin typeface="Montserrat Medium"/>
              <a:ea typeface="Montserrat Medium"/>
              <a:cs typeface="Montserrat Medium"/>
              <a:sym typeface="Montserrat Medium"/>
            </a:endParaRPr>
          </a:p>
        </p:txBody>
      </p:sp>
      <p:grpSp>
        <p:nvGrpSpPr>
          <p:cNvPr id="441" name="Google Shape;441;p56"/>
          <p:cNvGrpSpPr/>
          <p:nvPr/>
        </p:nvGrpSpPr>
        <p:grpSpPr>
          <a:xfrm>
            <a:off x="577355" y="5550977"/>
            <a:ext cx="568500" cy="580200"/>
            <a:chOff x="577355" y="5779577"/>
            <a:chExt cx="568500" cy="580200"/>
          </a:xfrm>
        </p:grpSpPr>
        <p:sp>
          <p:nvSpPr>
            <p:cNvPr id="442" name="Google Shape;442;p56"/>
            <p:cNvSpPr/>
            <p:nvPr/>
          </p:nvSpPr>
          <p:spPr>
            <a:xfrm>
              <a:off x="577355" y="5779577"/>
              <a:ext cx="568500" cy="580200"/>
            </a:xfrm>
            <a:prstGeom prst="ellipse">
              <a:avLst/>
            </a:prstGeom>
            <a:solidFill>
              <a:srgbClr val="0C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Lato"/>
                <a:ea typeface="Lato"/>
                <a:cs typeface="Lato"/>
                <a:sym typeface="Lato"/>
              </a:endParaRPr>
            </a:p>
          </p:txBody>
        </p:sp>
        <p:pic>
          <p:nvPicPr>
            <p:cNvPr id="443" name="Google Shape;443;p56"/>
            <p:cNvPicPr preferRelativeResize="0"/>
            <p:nvPr/>
          </p:nvPicPr>
          <p:blipFill>
            <a:blip r:embed="rId6">
              <a:alphaModFix/>
            </a:blip>
            <a:stretch>
              <a:fillRect/>
            </a:stretch>
          </p:blipFill>
          <p:spPr>
            <a:xfrm>
              <a:off x="648917" y="5905812"/>
              <a:ext cx="431800" cy="343701"/>
            </a:xfrm>
            <a:prstGeom prst="rect">
              <a:avLst/>
            </a:prstGeom>
            <a:noFill/>
            <a:ln>
              <a:noFill/>
            </a:ln>
          </p:spPr>
        </p:pic>
      </p:grpSp>
      <p:pic>
        <p:nvPicPr>
          <p:cNvPr id="444" name="Google Shape;444;p56"/>
          <p:cNvPicPr preferRelativeResize="0"/>
          <p:nvPr/>
        </p:nvPicPr>
        <p:blipFill>
          <a:blip r:embed="rId7">
            <a:alphaModFix/>
          </a:blip>
          <a:stretch>
            <a:fillRect/>
          </a:stretch>
        </p:blipFill>
        <p:spPr>
          <a:xfrm>
            <a:off x="10177200" y="141524"/>
            <a:ext cx="1645349" cy="516300"/>
          </a:xfrm>
          <a:prstGeom prst="rect">
            <a:avLst/>
          </a:prstGeom>
          <a:noFill/>
          <a:ln>
            <a:noFill/>
          </a:ln>
        </p:spPr>
      </p:pic>
      <p:pic>
        <p:nvPicPr>
          <p:cNvPr id="445" name="Google Shape;445;p56"/>
          <p:cNvPicPr preferRelativeResize="0"/>
          <p:nvPr/>
        </p:nvPicPr>
        <p:blipFill>
          <a:blip r:embed="rId8">
            <a:alphaModFix/>
          </a:blip>
          <a:stretch>
            <a:fillRect/>
          </a:stretch>
        </p:blipFill>
        <p:spPr>
          <a:xfrm>
            <a:off x="10064550" y="3794625"/>
            <a:ext cx="1538400" cy="1538400"/>
          </a:xfrm>
          <a:prstGeom prst="rect">
            <a:avLst/>
          </a:prstGeom>
          <a:noFill/>
          <a:ln>
            <a:noFill/>
          </a:ln>
        </p:spPr>
      </p:pic>
      <p:sp>
        <p:nvSpPr>
          <p:cNvPr id="446" name="Google Shape;446;p56"/>
          <p:cNvSpPr txBox="1"/>
          <p:nvPr/>
        </p:nvSpPr>
        <p:spPr>
          <a:xfrm>
            <a:off x="9952800" y="5333025"/>
            <a:ext cx="17619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b="1">
                <a:solidFill>
                  <a:schemeClr val="dk1"/>
                </a:solidFill>
                <a:highlight>
                  <a:srgbClr val="FFFFFF"/>
                </a:highlight>
                <a:latin typeface="Roboto"/>
                <a:ea typeface="Roboto"/>
                <a:cs typeface="Roboto"/>
                <a:sym typeface="Roboto"/>
              </a:rPr>
              <a:t>Greg Vojnovic</a:t>
            </a:r>
            <a:r>
              <a:rPr lang="en-US" sz="500">
                <a:solidFill>
                  <a:schemeClr val="dk1"/>
                </a:solidFill>
                <a:highlight>
                  <a:srgbClr val="FFFFFF"/>
                </a:highlight>
                <a:latin typeface="Roboto"/>
                <a:ea typeface="Roboto"/>
                <a:cs typeface="Roboto"/>
                <a:sym typeface="Roboto"/>
              </a:rPr>
              <a:t> </a:t>
            </a:r>
            <a:r>
              <a:rPr lang="en-US" sz="1200">
                <a:solidFill>
                  <a:schemeClr val="dk1"/>
                </a:solidFill>
                <a:highlight>
                  <a:srgbClr val="FFFFFF"/>
                </a:highlight>
                <a:latin typeface="Roboto"/>
                <a:ea typeface="Roboto"/>
                <a:cs typeface="Roboto"/>
                <a:sym typeface="Roboto"/>
              </a:rPr>
              <a:t> </a:t>
            </a:r>
            <a:endParaRPr sz="1200">
              <a:solidFill>
                <a:schemeClr val="dk1"/>
              </a:solidFill>
              <a:highlight>
                <a:srgbClr val="FFFFFF"/>
              </a:highlight>
              <a:latin typeface="Roboto"/>
              <a:ea typeface="Roboto"/>
              <a:cs typeface="Roboto"/>
              <a:sym typeface="Roboto"/>
            </a:endParaRPr>
          </a:p>
          <a:p>
            <a:pPr marL="0" lvl="0" indent="0" algn="ctr" rtl="0">
              <a:spcBef>
                <a:spcPts val="0"/>
              </a:spcBef>
              <a:spcAft>
                <a:spcPts val="0"/>
              </a:spcAft>
              <a:buNone/>
            </a:pPr>
            <a:r>
              <a:rPr lang="en-US" sz="1200">
                <a:solidFill>
                  <a:schemeClr val="dk1"/>
                </a:solidFill>
                <a:highlight>
                  <a:srgbClr val="FFFFFF"/>
                </a:highlight>
                <a:latin typeface="Roboto"/>
                <a:ea typeface="Roboto"/>
                <a:cs typeface="Roboto"/>
                <a:sym typeface="Roboto"/>
              </a:rPr>
              <a:t>Chief Executive Officer Hot Dog Shoppe </a:t>
            </a:r>
            <a:endParaRPr sz="1200">
              <a:solidFill>
                <a:schemeClr val="dk1"/>
              </a:solidFill>
              <a:highlight>
                <a:srgbClr val="FFFFFF"/>
              </a:highlight>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57"/>
          <p:cNvPicPr preferRelativeResize="0"/>
          <p:nvPr/>
        </p:nvPicPr>
        <p:blipFill rotWithShape="1">
          <a:blip r:embed="rId3">
            <a:alphaModFix/>
          </a:blip>
          <a:srcRect l="9041" r="28687"/>
          <a:stretch/>
        </p:blipFill>
        <p:spPr>
          <a:xfrm>
            <a:off x="120326" y="478475"/>
            <a:ext cx="2619761" cy="2367070"/>
          </a:xfrm>
          <a:custGeom>
            <a:avLst/>
            <a:gdLst/>
            <a:ahLst/>
            <a:cxnLst/>
            <a:rect l="l" t="t" r="r" b="b"/>
            <a:pathLst>
              <a:path w="3347937" h="3025010" extrusionOk="0">
                <a:moveTo>
                  <a:pt x="1071374" y="0"/>
                </a:moveTo>
                <a:lnTo>
                  <a:pt x="2276564" y="0"/>
                </a:lnTo>
                <a:cubicBezTo>
                  <a:pt x="2444042" y="0"/>
                  <a:pt x="2598800" y="89348"/>
                  <a:pt x="2682539" y="234391"/>
                </a:cubicBezTo>
                <a:lnTo>
                  <a:pt x="3285134" y="1278114"/>
                </a:lnTo>
                <a:cubicBezTo>
                  <a:pt x="3368872" y="1423157"/>
                  <a:pt x="3368872" y="1601853"/>
                  <a:pt x="3285134" y="1746896"/>
                </a:cubicBezTo>
                <a:lnTo>
                  <a:pt x="2682539" y="2790619"/>
                </a:lnTo>
                <a:cubicBezTo>
                  <a:pt x="2598800" y="2935662"/>
                  <a:pt x="2444042" y="3025010"/>
                  <a:pt x="2276564" y="3025010"/>
                </a:cubicBezTo>
                <a:lnTo>
                  <a:pt x="1071374" y="3025010"/>
                </a:lnTo>
                <a:cubicBezTo>
                  <a:pt x="903897" y="3025010"/>
                  <a:pt x="749138" y="2935662"/>
                  <a:pt x="665399" y="2790619"/>
                </a:cubicBezTo>
                <a:lnTo>
                  <a:pt x="62804" y="1746896"/>
                </a:lnTo>
                <a:cubicBezTo>
                  <a:pt x="-20934" y="1601853"/>
                  <a:pt x="-20934" y="1423157"/>
                  <a:pt x="62804" y="1278114"/>
                </a:cubicBezTo>
                <a:lnTo>
                  <a:pt x="665399" y="234391"/>
                </a:lnTo>
                <a:cubicBezTo>
                  <a:pt x="749138" y="89348"/>
                  <a:pt x="903897" y="0"/>
                  <a:pt x="1071374" y="0"/>
                </a:cubicBezTo>
                <a:close/>
              </a:path>
            </a:pathLst>
          </a:custGeom>
          <a:noFill/>
          <a:ln>
            <a:noFill/>
          </a:ln>
        </p:spPr>
      </p:pic>
      <p:sp>
        <p:nvSpPr>
          <p:cNvPr id="452" name="Google Shape;452;p57"/>
          <p:cNvSpPr/>
          <p:nvPr/>
        </p:nvSpPr>
        <p:spPr>
          <a:xfrm>
            <a:off x="16275" y="0"/>
            <a:ext cx="12192000" cy="2283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7"/>
          <p:cNvSpPr/>
          <p:nvPr/>
        </p:nvSpPr>
        <p:spPr>
          <a:xfrm>
            <a:off x="1457175" y="1954575"/>
            <a:ext cx="3714000" cy="198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spcBef>
                <a:spcPts val="0"/>
              </a:spcBef>
              <a:spcAft>
                <a:spcPts val="0"/>
              </a:spcAft>
              <a:buNone/>
            </a:pPr>
            <a:r>
              <a:rPr lang="en-US" sz="1600" b="1">
                <a:latin typeface="Lato"/>
                <a:ea typeface="Lato"/>
                <a:cs typeface="Lato"/>
                <a:sym typeface="Lato"/>
              </a:rPr>
              <a:t>Typical Decision Makers</a:t>
            </a:r>
            <a:endParaRPr sz="1600" b="1">
              <a:latin typeface="Lato"/>
              <a:ea typeface="Lato"/>
              <a:cs typeface="Lato"/>
              <a:sym typeface="Lato"/>
            </a:endParaRPr>
          </a:p>
          <a:p>
            <a:pPr marL="457200" lvl="0" indent="-317500" algn="l" rtl="0">
              <a:spcBef>
                <a:spcPts val="1000"/>
              </a:spcBef>
              <a:spcAft>
                <a:spcPts val="0"/>
              </a:spcAft>
              <a:buSzPts val="1400"/>
              <a:buFont typeface="Lato"/>
              <a:buChar char="●"/>
            </a:pPr>
            <a:r>
              <a:rPr lang="en-US">
                <a:latin typeface="Lato"/>
                <a:ea typeface="Lato"/>
                <a:cs typeface="Lato"/>
                <a:sym typeface="Lato"/>
              </a:rPr>
              <a:t>COO, CTO, CIO,  IT, Digital transformation Manager or Facility managers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Franchise Owner, DM, Operation manager</a:t>
            </a:r>
            <a:endParaRPr/>
          </a:p>
        </p:txBody>
      </p:sp>
      <p:sp>
        <p:nvSpPr>
          <p:cNvPr id="454" name="Google Shape;454;p57"/>
          <p:cNvSpPr/>
          <p:nvPr/>
        </p:nvSpPr>
        <p:spPr>
          <a:xfrm>
            <a:off x="120325" y="4109950"/>
            <a:ext cx="5050800" cy="2185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274320" marR="91440" lvl="0" indent="-182880" algn="l" rtl="0">
              <a:lnSpc>
                <a:spcPct val="115000"/>
              </a:lnSpc>
              <a:spcBef>
                <a:spcPts val="0"/>
              </a:spcBef>
              <a:spcAft>
                <a:spcPts val="0"/>
              </a:spcAft>
              <a:buNone/>
            </a:pPr>
            <a:r>
              <a:rPr lang="en-US" sz="1600" b="1">
                <a:solidFill>
                  <a:schemeClr val="dk1"/>
                </a:solidFill>
                <a:latin typeface="Lato"/>
                <a:ea typeface="Lato"/>
                <a:cs typeface="Lato"/>
                <a:sym typeface="Lato"/>
              </a:rPr>
              <a:t>Typical Influencers </a:t>
            </a:r>
            <a:endParaRPr sz="1600" b="1">
              <a:solidFill>
                <a:schemeClr val="dk1"/>
              </a:solidFill>
              <a:latin typeface="Lato"/>
              <a:ea typeface="Lato"/>
              <a:cs typeface="Lato"/>
              <a:sym typeface="Lato"/>
            </a:endParaRPr>
          </a:p>
          <a:p>
            <a:pPr marL="457200" lvl="0" indent="-317500" algn="l" rtl="0">
              <a:spcBef>
                <a:spcPts val="1200"/>
              </a:spcBef>
              <a:spcAft>
                <a:spcPts val="0"/>
              </a:spcAft>
              <a:buClr>
                <a:schemeClr val="dk1"/>
              </a:buClr>
              <a:buSzPts val="1400"/>
              <a:buFont typeface="Lato"/>
              <a:buChar char="●"/>
            </a:pPr>
            <a:r>
              <a:rPr lang="en-US">
                <a:solidFill>
                  <a:schemeClr val="dk1"/>
                </a:solidFill>
                <a:latin typeface="Lato"/>
                <a:ea typeface="Lato"/>
                <a:cs typeface="Lato"/>
                <a:sym typeface="Lato"/>
              </a:rPr>
              <a:t>District Manager or General manager</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Ops/facility manager</a:t>
            </a:r>
            <a:endParaRPr>
              <a:solidFill>
                <a:schemeClr val="dk1"/>
              </a:solidFill>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Franchise Board, Investor Groups or Advisory Groups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Large franchisee owner group</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Consultants and Secondary Vendors (POS companies)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Industry groups/sites: QSR magazine, Murtec, RLC</a:t>
            </a:r>
            <a:endParaRPr>
              <a:latin typeface="Lato"/>
              <a:ea typeface="Lato"/>
              <a:cs typeface="Lato"/>
              <a:sym typeface="Lato"/>
            </a:endParaRPr>
          </a:p>
        </p:txBody>
      </p:sp>
      <p:sp>
        <p:nvSpPr>
          <p:cNvPr id="455" name="Google Shape;455;p57"/>
          <p:cNvSpPr txBox="1"/>
          <p:nvPr/>
        </p:nvSpPr>
        <p:spPr>
          <a:xfrm>
            <a:off x="5058800" y="655450"/>
            <a:ext cx="6614100" cy="260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latin typeface="Lato"/>
                <a:ea typeface="Lato"/>
                <a:cs typeface="Lato"/>
                <a:sym typeface="Lato"/>
              </a:rPr>
              <a:t>Initial Pitch</a:t>
            </a:r>
            <a:endParaRPr sz="1800" b="1">
              <a:solidFill>
                <a:schemeClr val="dk1"/>
              </a:solidFill>
              <a:latin typeface="Lato"/>
              <a:ea typeface="Lato"/>
              <a:cs typeface="Lato"/>
              <a:sym typeface="Lato"/>
            </a:endParaRPr>
          </a:p>
          <a:p>
            <a:pPr marL="457200" lvl="0" indent="0" algn="l" rtl="0">
              <a:lnSpc>
                <a:spcPct val="115000"/>
              </a:lnSpc>
              <a:spcBef>
                <a:spcPts val="1200"/>
              </a:spcBef>
              <a:spcAft>
                <a:spcPts val="1200"/>
              </a:spcAft>
              <a:buClr>
                <a:schemeClr val="dk1"/>
              </a:buClr>
              <a:buSzPts val="1100"/>
              <a:buFont typeface="Arial"/>
              <a:buNone/>
            </a:pPr>
            <a:r>
              <a:rPr lang="en-US" sz="1600">
                <a:solidFill>
                  <a:schemeClr val="dk1"/>
                </a:solidFill>
                <a:latin typeface="Lato"/>
                <a:ea typeface="Lato"/>
                <a:cs typeface="Lato"/>
                <a:sym typeface="Lato"/>
              </a:rPr>
              <a:t>“Hi (first name of potential customer) ….My name is XYZ and our company has been working with many “QSR-name drop” like Wendy’s, Tim Hortons, Bojangles, BK, Popeye to help reduce service time at the drive-thru and in-store utilizing video analytics.  This technology can be bolted onto your existing HD cameras.  Would you have some time to set up a meeting with a subject matter expert to share some of that info with you?”</a:t>
            </a:r>
            <a:endParaRPr sz="1600">
              <a:latin typeface="Lato"/>
              <a:ea typeface="Lato"/>
              <a:cs typeface="Lato"/>
              <a:sym typeface="Lato"/>
            </a:endParaRPr>
          </a:p>
        </p:txBody>
      </p:sp>
      <p:sp>
        <p:nvSpPr>
          <p:cNvPr id="456" name="Google Shape;456;p57"/>
          <p:cNvSpPr/>
          <p:nvPr/>
        </p:nvSpPr>
        <p:spPr>
          <a:xfrm>
            <a:off x="5444900" y="3419225"/>
            <a:ext cx="6228000" cy="2511600"/>
          </a:xfrm>
          <a:prstGeom prst="roundRect">
            <a:avLst>
              <a:gd name="adj" fmla="val 16667"/>
            </a:avLst>
          </a:prstGeom>
          <a:solidFill>
            <a:srgbClr val="0B499C"/>
          </a:solidFill>
          <a:ln>
            <a:noFill/>
          </a:ln>
        </p:spPr>
        <p:txBody>
          <a:bodyPr spcFirstLastPara="1" wrap="square" lIns="91425" tIns="91425" rIns="91425" bIns="91425" anchor="ctr" anchorCtr="0">
            <a:noAutofit/>
          </a:bodyPr>
          <a:lstStyle/>
          <a:p>
            <a:pPr marL="594360" marR="91440" lvl="0" indent="-320040" algn="l" rtl="0">
              <a:lnSpc>
                <a:spcPct val="115000"/>
              </a:lnSpc>
              <a:spcBef>
                <a:spcPts val="1200"/>
              </a:spcBef>
              <a:spcAft>
                <a:spcPts val="0"/>
              </a:spcAft>
              <a:buNone/>
            </a:pPr>
            <a:r>
              <a:rPr lang="en-US" sz="1600" b="1">
                <a:solidFill>
                  <a:schemeClr val="lt1"/>
                </a:solidFill>
                <a:latin typeface="Lato"/>
                <a:ea typeface="Lato"/>
                <a:cs typeface="Lato"/>
                <a:sym typeface="Lato"/>
              </a:rPr>
              <a:t>Sales Tips</a:t>
            </a:r>
            <a:endParaRPr sz="1600" b="1">
              <a:solidFill>
                <a:schemeClr val="lt1"/>
              </a:solidFill>
              <a:latin typeface="Lato"/>
              <a:ea typeface="Lato"/>
              <a:cs typeface="Lato"/>
              <a:sym typeface="Lato"/>
            </a:endParaRPr>
          </a:p>
          <a:p>
            <a:pPr marL="457200" marR="91440" lvl="0"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Go after the smaller QSR brands or brands that have not standardized on a timer</a:t>
            </a:r>
            <a:endParaRPr sz="1200">
              <a:solidFill>
                <a:schemeClr val="lt1"/>
              </a:solidFill>
              <a:latin typeface="Lato"/>
              <a:ea typeface="Lato"/>
              <a:cs typeface="Lato"/>
              <a:sym typeface="Lato"/>
            </a:endParaRPr>
          </a:p>
          <a:p>
            <a:pPr marL="457200" marR="91440" lvl="0"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Ask pointed Discovery questions besides BANT:</a:t>
            </a:r>
            <a:endParaRPr sz="1200">
              <a:solidFill>
                <a:schemeClr val="lt1"/>
              </a:solidFill>
              <a:latin typeface="Lato"/>
              <a:ea typeface="Lato"/>
              <a:cs typeface="Lato"/>
              <a:sym typeface="Lato"/>
            </a:endParaRPr>
          </a:p>
          <a:p>
            <a:pPr marL="914400" marR="91440" lvl="1"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Does your drive-thru timer  integrate with your POS?</a:t>
            </a:r>
            <a:endParaRPr sz="1200">
              <a:solidFill>
                <a:schemeClr val="lt1"/>
              </a:solidFill>
              <a:latin typeface="Lato"/>
              <a:ea typeface="Lato"/>
              <a:cs typeface="Lato"/>
              <a:sym typeface="Lato"/>
            </a:endParaRPr>
          </a:p>
          <a:p>
            <a:pPr marL="914400" marR="91440" lvl="1"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Does your drive thru timer measure repeat customers? </a:t>
            </a:r>
            <a:endParaRPr sz="1200">
              <a:solidFill>
                <a:schemeClr val="lt1"/>
              </a:solidFill>
              <a:latin typeface="Lato"/>
              <a:ea typeface="Lato"/>
              <a:cs typeface="Lato"/>
              <a:sym typeface="Lato"/>
            </a:endParaRPr>
          </a:p>
          <a:p>
            <a:pPr marL="914400" marR="91440" lvl="1"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Do you measure speed of service at your counter?</a:t>
            </a:r>
            <a:endParaRPr sz="1200">
              <a:solidFill>
                <a:schemeClr val="lt1"/>
              </a:solidFill>
              <a:latin typeface="Lato"/>
              <a:ea typeface="Lato"/>
              <a:cs typeface="Lato"/>
              <a:sym typeface="Lato"/>
            </a:endParaRPr>
          </a:p>
          <a:p>
            <a:pPr marL="457200" marR="91440" lvl="0"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Leverage the drive thru timer to get additional video business</a:t>
            </a:r>
            <a:endParaRPr sz="1200">
              <a:solidFill>
                <a:schemeClr val="lt1"/>
              </a:solidFill>
              <a:latin typeface="Lato"/>
              <a:ea typeface="Lato"/>
              <a:cs typeface="Lato"/>
              <a:sym typeface="Lato"/>
            </a:endParaRPr>
          </a:p>
          <a:p>
            <a:pPr marL="457200" marR="91440" lvl="0" indent="-304800" algn="l" rtl="0">
              <a:lnSpc>
                <a:spcPct val="115000"/>
              </a:lnSpc>
              <a:spcBef>
                <a:spcPts val="0"/>
              </a:spcBef>
              <a:spcAft>
                <a:spcPts val="0"/>
              </a:spcAft>
              <a:buClr>
                <a:schemeClr val="lt1"/>
              </a:buClr>
              <a:buSzPts val="1200"/>
              <a:buFont typeface="Lato"/>
              <a:buChar char="●"/>
            </a:pPr>
            <a:r>
              <a:rPr lang="en-US" sz="1200">
                <a:solidFill>
                  <a:schemeClr val="lt1"/>
                </a:solidFill>
                <a:latin typeface="Lato"/>
                <a:ea typeface="Lato"/>
                <a:cs typeface="Lato"/>
                <a:sym typeface="Lato"/>
              </a:rPr>
              <a:t>Ask for referrals</a:t>
            </a:r>
            <a:endParaRPr sz="1200">
              <a:solidFill>
                <a:schemeClr val="lt1"/>
              </a:solidFill>
              <a:latin typeface="Lato"/>
              <a:ea typeface="Lato"/>
              <a:cs typeface="Lato"/>
              <a:sym typeface="Lato"/>
            </a:endParaRPr>
          </a:p>
        </p:txBody>
      </p:sp>
      <p:pic>
        <p:nvPicPr>
          <p:cNvPr id="457" name="Google Shape;457;p57"/>
          <p:cNvPicPr preferRelativeResize="0"/>
          <p:nvPr/>
        </p:nvPicPr>
        <p:blipFill rotWithShape="1">
          <a:blip r:embed="rId4">
            <a:alphaModFix/>
          </a:blip>
          <a:srcRect/>
          <a:stretch/>
        </p:blipFill>
        <p:spPr>
          <a:xfrm>
            <a:off x="351412" y="3490946"/>
            <a:ext cx="323109" cy="3231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8"/>
          <p:cNvSpPr txBox="1">
            <a:spLocks noGrp="1"/>
          </p:cNvSpPr>
          <p:nvPr>
            <p:ph type="body" idx="1"/>
          </p:nvPr>
        </p:nvSpPr>
        <p:spPr>
          <a:xfrm>
            <a:off x="875375" y="999650"/>
            <a:ext cx="10737300" cy="55038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600"/>
              </a:spcBef>
              <a:spcAft>
                <a:spcPts val="0"/>
              </a:spcAft>
              <a:buSzPts val="2400"/>
              <a:buChar char="•"/>
            </a:pPr>
            <a:r>
              <a:rPr lang="en-US" sz="2400"/>
              <a:t>Name four of the on-site components of a drive-thru timer solution?</a:t>
            </a:r>
            <a:endParaRPr sz="2400"/>
          </a:p>
          <a:p>
            <a:pPr marL="457200" lvl="0" indent="-381000" algn="l" rtl="0">
              <a:lnSpc>
                <a:spcPct val="115000"/>
              </a:lnSpc>
              <a:spcBef>
                <a:spcPts val="1600"/>
              </a:spcBef>
              <a:spcAft>
                <a:spcPts val="0"/>
              </a:spcAft>
              <a:buSzPts val="2400"/>
              <a:buChar char="•"/>
            </a:pPr>
            <a:r>
              <a:rPr lang="en-US" sz="2400"/>
              <a:t>What are the methods that speed of service can be tracked with an i3 solution?</a:t>
            </a:r>
            <a:endParaRPr sz="2400"/>
          </a:p>
          <a:p>
            <a:pPr marL="457200" lvl="0" indent="-381000" algn="l" rtl="0">
              <a:lnSpc>
                <a:spcPct val="115000"/>
              </a:lnSpc>
              <a:spcBef>
                <a:spcPts val="1600"/>
              </a:spcBef>
              <a:spcAft>
                <a:spcPts val="0"/>
              </a:spcAft>
              <a:buSzPts val="2400"/>
              <a:buChar char="•"/>
            </a:pPr>
            <a:r>
              <a:rPr lang="en-US" sz="2400"/>
              <a:t>Can I run the Velocity timer in parallel with any existing timers QSRs may have?</a:t>
            </a:r>
            <a:endParaRPr sz="2400"/>
          </a:p>
          <a:p>
            <a:pPr marL="457200" lvl="0" indent="-381000" algn="l" rtl="0">
              <a:lnSpc>
                <a:spcPct val="115000"/>
              </a:lnSpc>
              <a:spcBef>
                <a:spcPts val="1600"/>
              </a:spcBef>
              <a:spcAft>
                <a:spcPts val="0"/>
              </a:spcAft>
              <a:buSzPts val="2400"/>
              <a:buChar char="•"/>
            </a:pPr>
            <a:r>
              <a:rPr lang="en-US" sz="2400"/>
              <a:t>Who should you prospect for drive through timers?</a:t>
            </a:r>
            <a:endParaRPr sz="2400"/>
          </a:p>
          <a:p>
            <a:pPr marL="457200" lvl="0" indent="-381000" algn="l" rtl="0">
              <a:lnSpc>
                <a:spcPct val="115000"/>
              </a:lnSpc>
              <a:spcBef>
                <a:spcPts val="1600"/>
              </a:spcBef>
              <a:spcAft>
                <a:spcPts val="0"/>
              </a:spcAft>
              <a:buSzPts val="2400"/>
              <a:buChar char="•"/>
            </a:pPr>
            <a:r>
              <a:rPr lang="en-US" sz="2400"/>
              <a:t>What is the pricing model?</a:t>
            </a:r>
            <a:endParaRPr sz="2400"/>
          </a:p>
          <a:p>
            <a:pPr marL="457200" lvl="0" indent="-381000" algn="l" rtl="0">
              <a:lnSpc>
                <a:spcPct val="115000"/>
              </a:lnSpc>
              <a:spcBef>
                <a:spcPts val="1600"/>
              </a:spcBef>
              <a:spcAft>
                <a:spcPts val="0"/>
              </a:spcAft>
              <a:buSzPts val="2400"/>
              <a:buChar char="•"/>
            </a:pPr>
            <a:r>
              <a:rPr lang="en-US" sz="2400"/>
              <a:t>Will we support a POC? Maximum length?</a:t>
            </a:r>
            <a:endParaRPr sz="2400"/>
          </a:p>
          <a:p>
            <a:pPr marL="457200" lvl="0" indent="-381000" algn="l" rtl="0">
              <a:lnSpc>
                <a:spcPct val="115000"/>
              </a:lnSpc>
              <a:spcBef>
                <a:spcPts val="1600"/>
              </a:spcBef>
              <a:spcAft>
                <a:spcPts val="0"/>
              </a:spcAft>
              <a:buSzPts val="2400"/>
              <a:buChar char="•"/>
            </a:pPr>
            <a:r>
              <a:rPr lang="en-US" sz="2400"/>
              <a:t>Will QSRs have to make any significant construction changes to implement this timer?</a:t>
            </a: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0"/>
              </a:spcAft>
              <a:buNone/>
            </a:pPr>
            <a:endParaRPr sz="2400"/>
          </a:p>
          <a:p>
            <a:pPr marL="0" lvl="0" indent="0" algn="l" rtl="0">
              <a:lnSpc>
                <a:spcPct val="115000"/>
              </a:lnSpc>
              <a:spcBef>
                <a:spcPts val="1200"/>
              </a:spcBef>
              <a:spcAft>
                <a:spcPts val="1200"/>
              </a:spcAft>
              <a:buNone/>
            </a:pPr>
            <a:endParaRPr sz="2400"/>
          </a:p>
        </p:txBody>
      </p:sp>
      <p:sp>
        <p:nvSpPr>
          <p:cNvPr id="464" name="Google Shape;464;p58"/>
          <p:cNvSpPr/>
          <p:nvPr/>
        </p:nvSpPr>
        <p:spPr>
          <a:xfrm>
            <a:off x="-13395" y="13415"/>
            <a:ext cx="122025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chemeClr val="lt1"/>
                </a:solidFill>
                <a:latin typeface="Lato"/>
                <a:ea typeface="Lato"/>
                <a:cs typeface="Lato"/>
                <a:sym typeface="Lato"/>
              </a:rPr>
              <a:t>Drive-Thru Timer - FAQs</a:t>
            </a:r>
            <a:endParaRPr sz="2600" b="1">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9"/>
          <p:cNvSpPr/>
          <p:nvPr/>
        </p:nvSpPr>
        <p:spPr>
          <a:xfrm>
            <a:off x="-13395" y="13415"/>
            <a:ext cx="12202500" cy="715500"/>
          </a:xfrm>
          <a:prstGeom prst="rect">
            <a:avLst/>
          </a:prstGeom>
          <a:gradFill>
            <a:gsLst>
              <a:gs pos="0">
                <a:srgbClr val="2649A8">
                  <a:alpha val="93333"/>
                </a:srgbClr>
              </a:gs>
              <a:gs pos="100000">
                <a:srgbClr val="093153"/>
              </a:gs>
            </a:gsLst>
            <a:lin ang="0"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600" b="1">
                <a:solidFill>
                  <a:schemeClr val="lt1"/>
                </a:solidFill>
                <a:latin typeface="Lato"/>
                <a:ea typeface="Lato"/>
                <a:cs typeface="Lato"/>
                <a:sym typeface="Lato"/>
              </a:rPr>
              <a:t>Why i3 for QSR</a:t>
            </a:r>
            <a:endParaRPr sz="2600" b="1">
              <a:solidFill>
                <a:schemeClr val="lt1"/>
              </a:solidFill>
              <a:latin typeface="Lato"/>
              <a:ea typeface="Lato"/>
              <a:cs typeface="Lato"/>
              <a:sym typeface="Lato"/>
            </a:endParaRPr>
          </a:p>
        </p:txBody>
      </p:sp>
      <p:pic>
        <p:nvPicPr>
          <p:cNvPr id="471" name="Google Shape;471;p59"/>
          <p:cNvPicPr preferRelativeResize="0"/>
          <p:nvPr/>
        </p:nvPicPr>
        <p:blipFill>
          <a:blip r:embed="rId3">
            <a:alphaModFix/>
          </a:blip>
          <a:stretch>
            <a:fillRect/>
          </a:stretch>
        </p:blipFill>
        <p:spPr>
          <a:xfrm>
            <a:off x="3956750" y="1977516"/>
            <a:ext cx="715500" cy="649258"/>
          </a:xfrm>
          <a:prstGeom prst="rect">
            <a:avLst/>
          </a:prstGeom>
          <a:noFill/>
          <a:ln>
            <a:noFill/>
          </a:ln>
        </p:spPr>
      </p:pic>
      <p:sp>
        <p:nvSpPr>
          <p:cNvPr id="472" name="Google Shape;472;p59"/>
          <p:cNvSpPr txBox="1"/>
          <p:nvPr/>
        </p:nvSpPr>
        <p:spPr>
          <a:xfrm>
            <a:off x="2136950" y="1846325"/>
            <a:ext cx="1819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Strong commitment </a:t>
            </a:r>
            <a:r>
              <a:rPr lang="en-US" sz="1300"/>
              <a:t>to the partnership</a:t>
            </a:r>
            <a:endParaRPr sz="1300"/>
          </a:p>
        </p:txBody>
      </p:sp>
      <p:pic>
        <p:nvPicPr>
          <p:cNvPr id="473" name="Google Shape;473;p59"/>
          <p:cNvPicPr preferRelativeResize="0"/>
          <p:nvPr/>
        </p:nvPicPr>
        <p:blipFill>
          <a:blip r:embed="rId4">
            <a:alphaModFix/>
          </a:blip>
          <a:stretch>
            <a:fillRect/>
          </a:stretch>
        </p:blipFill>
        <p:spPr>
          <a:xfrm>
            <a:off x="5808500" y="1440150"/>
            <a:ext cx="715500" cy="715500"/>
          </a:xfrm>
          <a:prstGeom prst="rect">
            <a:avLst/>
          </a:prstGeom>
          <a:noFill/>
          <a:ln>
            <a:noFill/>
          </a:ln>
        </p:spPr>
      </p:pic>
      <p:sp>
        <p:nvSpPr>
          <p:cNvPr id="474" name="Google Shape;474;p59"/>
          <p:cNvSpPr txBox="1"/>
          <p:nvPr/>
        </p:nvSpPr>
        <p:spPr>
          <a:xfrm>
            <a:off x="2011050" y="3548750"/>
            <a:ext cx="1387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Complete turn key </a:t>
            </a:r>
            <a:r>
              <a:rPr lang="en-US" sz="1300"/>
              <a:t>solution</a:t>
            </a:r>
            <a:endParaRPr sz="1300"/>
          </a:p>
        </p:txBody>
      </p:sp>
      <p:pic>
        <p:nvPicPr>
          <p:cNvPr id="475" name="Google Shape;475;p59"/>
          <p:cNvPicPr preferRelativeResize="0"/>
          <p:nvPr/>
        </p:nvPicPr>
        <p:blipFill>
          <a:blip r:embed="rId5">
            <a:alphaModFix/>
          </a:blip>
          <a:stretch>
            <a:fillRect/>
          </a:stretch>
        </p:blipFill>
        <p:spPr>
          <a:xfrm>
            <a:off x="4144500" y="5239851"/>
            <a:ext cx="655248" cy="649250"/>
          </a:xfrm>
          <a:prstGeom prst="rect">
            <a:avLst/>
          </a:prstGeom>
          <a:noFill/>
          <a:ln>
            <a:noFill/>
          </a:ln>
        </p:spPr>
      </p:pic>
      <p:sp>
        <p:nvSpPr>
          <p:cNvPr id="476" name="Google Shape;476;p59"/>
          <p:cNvSpPr txBox="1"/>
          <p:nvPr/>
        </p:nvSpPr>
        <p:spPr>
          <a:xfrm>
            <a:off x="2880350" y="5409450"/>
            <a:ext cx="1387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Applicable Ai </a:t>
            </a:r>
            <a:r>
              <a:rPr lang="en-US" sz="1300"/>
              <a:t>solutions</a:t>
            </a:r>
            <a:endParaRPr sz="1300"/>
          </a:p>
        </p:txBody>
      </p:sp>
      <p:pic>
        <p:nvPicPr>
          <p:cNvPr id="477" name="Google Shape;477;p59"/>
          <p:cNvPicPr preferRelativeResize="0"/>
          <p:nvPr/>
        </p:nvPicPr>
        <p:blipFill>
          <a:blip r:embed="rId6">
            <a:alphaModFix/>
          </a:blip>
          <a:stretch>
            <a:fillRect/>
          </a:stretch>
        </p:blipFill>
        <p:spPr>
          <a:xfrm>
            <a:off x="7616800" y="5239861"/>
            <a:ext cx="715500" cy="708936"/>
          </a:xfrm>
          <a:prstGeom prst="rect">
            <a:avLst/>
          </a:prstGeom>
          <a:noFill/>
          <a:ln>
            <a:noFill/>
          </a:ln>
        </p:spPr>
      </p:pic>
      <p:sp>
        <p:nvSpPr>
          <p:cNvPr id="478" name="Google Shape;478;p59"/>
          <p:cNvSpPr txBox="1"/>
          <p:nvPr/>
        </p:nvSpPr>
        <p:spPr>
          <a:xfrm>
            <a:off x="8375750" y="5301825"/>
            <a:ext cx="1702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Powerful </a:t>
            </a:r>
            <a:r>
              <a:rPr lang="en-US" sz="1300"/>
              <a:t>Smart exception reporting</a:t>
            </a:r>
            <a:endParaRPr sz="1300"/>
          </a:p>
        </p:txBody>
      </p:sp>
      <p:pic>
        <p:nvPicPr>
          <p:cNvPr id="479" name="Google Shape;479;p59"/>
          <p:cNvPicPr preferRelativeResize="0"/>
          <p:nvPr/>
        </p:nvPicPr>
        <p:blipFill>
          <a:blip r:embed="rId7">
            <a:alphaModFix/>
          </a:blip>
          <a:stretch>
            <a:fillRect/>
          </a:stretch>
        </p:blipFill>
        <p:spPr>
          <a:xfrm>
            <a:off x="8375750" y="3547080"/>
            <a:ext cx="715500" cy="708921"/>
          </a:xfrm>
          <a:prstGeom prst="rect">
            <a:avLst/>
          </a:prstGeom>
          <a:noFill/>
          <a:ln>
            <a:noFill/>
          </a:ln>
        </p:spPr>
      </p:pic>
      <p:sp>
        <p:nvSpPr>
          <p:cNvPr id="480" name="Google Shape;480;p59"/>
          <p:cNvSpPr txBox="1"/>
          <p:nvPr/>
        </p:nvSpPr>
        <p:spPr>
          <a:xfrm>
            <a:off x="9348525" y="3548750"/>
            <a:ext cx="1197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Cloud Video </a:t>
            </a:r>
            <a:r>
              <a:rPr lang="en-US" sz="1300"/>
              <a:t>&amp; storage</a:t>
            </a:r>
            <a:endParaRPr sz="1300"/>
          </a:p>
        </p:txBody>
      </p:sp>
      <p:pic>
        <p:nvPicPr>
          <p:cNvPr id="481" name="Google Shape;481;p59"/>
          <p:cNvPicPr preferRelativeResize="0"/>
          <p:nvPr/>
        </p:nvPicPr>
        <p:blipFill>
          <a:blip r:embed="rId8">
            <a:alphaModFix/>
          </a:blip>
          <a:stretch>
            <a:fillRect/>
          </a:stretch>
        </p:blipFill>
        <p:spPr>
          <a:xfrm>
            <a:off x="7660250" y="2009656"/>
            <a:ext cx="715500" cy="649244"/>
          </a:xfrm>
          <a:prstGeom prst="rect">
            <a:avLst/>
          </a:prstGeom>
          <a:noFill/>
          <a:ln>
            <a:noFill/>
          </a:ln>
        </p:spPr>
      </p:pic>
      <p:sp>
        <p:nvSpPr>
          <p:cNvPr id="482" name="Google Shape;482;p59"/>
          <p:cNvSpPr txBox="1"/>
          <p:nvPr/>
        </p:nvSpPr>
        <p:spPr>
          <a:xfrm>
            <a:off x="8375750" y="1845500"/>
            <a:ext cx="13878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Integration with </a:t>
            </a:r>
            <a:r>
              <a:rPr lang="en-US" sz="1300"/>
              <a:t>drive-thru timer</a:t>
            </a:r>
            <a:endParaRPr sz="1300"/>
          </a:p>
        </p:txBody>
      </p:sp>
      <p:pic>
        <p:nvPicPr>
          <p:cNvPr id="483" name="Google Shape;483;p59"/>
          <p:cNvPicPr preferRelativeResize="0"/>
          <p:nvPr/>
        </p:nvPicPr>
        <p:blipFill>
          <a:blip r:embed="rId9">
            <a:alphaModFix/>
          </a:blip>
          <a:stretch>
            <a:fillRect/>
          </a:stretch>
        </p:blipFill>
        <p:spPr>
          <a:xfrm>
            <a:off x="5808498" y="5641352"/>
            <a:ext cx="715500" cy="715523"/>
          </a:xfrm>
          <a:prstGeom prst="rect">
            <a:avLst/>
          </a:prstGeom>
          <a:noFill/>
          <a:ln>
            <a:noFill/>
          </a:ln>
        </p:spPr>
      </p:pic>
      <p:sp>
        <p:nvSpPr>
          <p:cNvPr id="484" name="Google Shape;484;p59"/>
          <p:cNvSpPr txBox="1"/>
          <p:nvPr/>
        </p:nvSpPr>
        <p:spPr>
          <a:xfrm>
            <a:off x="5041525" y="6356875"/>
            <a:ext cx="2437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t>Interface C3 Integration</a:t>
            </a:r>
            <a:br>
              <a:rPr lang="en-US" sz="1300" b="1"/>
            </a:br>
            <a:r>
              <a:rPr lang="en-US" sz="1300"/>
              <a:t> (Jan 2023)</a:t>
            </a:r>
            <a:endParaRPr sz="1300"/>
          </a:p>
        </p:txBody>
      </p:sp>
      <p:pic>
        <p:nvPicPr>
          <p:cNvPr id="485" name="Google Shape;485;p59"/>
          <p:cNvPicPr preferRelativeResize="0"/>
          <p:nvPr/>
        </p:nvPicPr>
        <p:blipFill>
          <a:blip r:embed="rId10">
            <a:alphaModFix/>
          </a:blip>
          <a:stretch>
            <a:fillRect/>
          </a:stretch>
        </p:blipFill>
        <p:spPr>
          <a:xfrm>
            <a:off x="3429000" y="3486786"/>
            <a:ext cx="715500" cy="708936"/>
          </a:xfrm>
          <a:prstGeom prst="rect">
            <a:avLst/>
          </a:prstGeom>
          <a:noFill/>
          <a:ln>
            <a:noFill/>
          </a:ln>
        </p:spPr>
      </p:pic>
      <p:sp>
        <p:nvSpPr>
          <p:cNvPr id="486" name="Google Shape;486;p59"/>
          <p:cNvSpPr txBox="1"/>
          <p:nvPr/>
        </p:nvSpPr>
        <p:spPr>
          <a:xfrm>
            <a:off x="5434875" y="1002600"/>
            <a:ext cx="1789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t>Bolt-on </a:t>
            </a:r>
            <a:r>
              <a:rPr lang="en-US" sz="1300"/>
              <a:t>or take over </a:t>
            </a:r>
            <a:endParaRPr sz="1300"/>
          </a:p>
        </p:txBody>
      </p:sp>
      <p:pic>
        <p:nvPicPr>
          <p:cNvPr id="487" name="Google Shape;487;p59"/>
          <p:cNvPicPr preferRelativeResize="0"/>
          <p:nvPr/>
        </p:nvPicPr>
        <p:blipFill>
          <a:blip r:embed="rId11">
            <a:alphaModFix/>
          </a:blip>
          <a:stretch>
            <a:fillRect/>
          </a:stretch>
        </p:blipFill>
        <p:spPr>
          <a:xfrm>
            <a:off x="4815450" y="2566976"/>
            <a:ext cx="2889350" cy="2610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5"/>
          <p:cNvPicPr preferRelativeResize="0"/>
          <p:nvPr/>
        </p:nvPicPr>
        <p:blipFill rotWithShape="1">
          <a:blip r:embed="rId3">
            <a:alphaModFix/>
          </a:blip>
          <a:srcRect l="1227" t="5148" r="21588" b="17661"/>
          <a:stretch/>
        </p:blipFill>
        <p:spPr>
          <a:xfrm>
            <a:off x="0" y="0"/>
            <a:ext cx="12192000" cy="6858000"/>
          </a:xfrm>
          <a:prstGeom prst="rect">
            <a:avLst/>
          </a:prstGeom>
          <a:noFill/>
          <a:ln>
            <a:noFill/>
          </a:ln>
        </p:spPr>
      </p:pic>
      <p:sp>
        <p:nvSpPr>
          <p:cNvPr id="223" name="Google Shape;223;p45"/>
          <p:cNvSpPr/>
          <p:nvPr/>
        </p:nvSpPr>
        <p:spPr>
          <a:xfrm>
            <a:off x="464550" y="441050"/>
            <a:ext cx="6359729"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25" name="Google Shape;225;p45"/>
          <p:cNvSpPr txBox="1"/>
          <p:nvPr/>
        </p:nvSpPr>
        <p:spPr>
          <a:xfrm>
            <a:off x="986600" y="1951550"/>
            <a:ext cx="5568300" cy="1323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300" b="1">
                <a:solidFill>
                  <a:srgbClr val="FFFFFF"/>
                </a:solidFill>
                <a:latin typeface="Montserrat"/>
                <a:ea typeface="Montserrat"/>
                <a:cs typeface="Montserrat"/>
                <a:sym typeface="Montserrat"/>
              </a:rPr>
              <a:t>Drive- thru Insights </a:t>
            </a:r>
            <a:r>
              <a:rPr lang="en-US" sz="4300" b="1" i="0" u="none" strike="noStrike" cap="none">
                <a:solidFill>
                  <a:srgbClr val="FFFFFF"/>
                </a:solidFill>
                <a:latin typeface="Montserrat"/>
                <a:ea typeface="Montserrat"/>
                <a:cs typeface="Montserrat"/>
                <a:sym typeface="Montserrat"/>
              </a:rPr>
              <a:t>for</a:t>
            </a:r>
            <a:r>
              <a:rPr lang="en-US" sz="4300" b="1">
                <a:solidFill>
                  <a:srgbClr val="FFFFFF"/>
                </a:solidFill>
                <a:latin typeface="Montserrat"/>
                <a:ea typeface="Montserrat"/>
                <a:cs typeface="Montserrat"/>
                <a:sym typeface="Montserrat"/>
              </a:rPr>
              <a:t> QSRs</a:t>
            </a:r>
            <a:endParaRPr sz="500"/>
          </a:p>
        </p:txBody>
      </p:sp>
      <p:sp>
        <p:nvSpPr>
          <p:cNvPr id="226" name="Google Shape;226;p45"/>
          <p:cNvSpPr txBox="1"/>
          <p:nvPr/>
        </p:nvSpPr>
        <p:spPr>
          <a:xfrm>
            <a:off x="986601" y="4832300"/>
            <a:ext cx="48717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Montserrat"/>
                <a:ea typeface="Montserrat"/>
                <a:cs typeface="Montserrat"/>
                <a:sym typeface="Montserrat"/>
              </a:rPr>
              <a:t>Driving Profitability </a:t>
            </a:r>
            <a:endParaRPr sz="900"/>
          </a:p>
        </p:txBody>
      </p:sp>
      <p:cxnSp>
        <p:nvCxnSpPr>
          <p:cNvPr id="227" name="Google Shape;227;p45"/>
          <p:cNvCxnSpPr/>
          <p:nvPr/>
        </p:nvCxnSpPr>
        <p:spPr>
          <a:xfrm>
            <a:off x="986595" y="4462359"/>
            <a:ext cx="4789800" cy="0"/>
          </a:xfrm>
          <a:prstGeom prst="straightConnector1">
            <a:avLst/>
          </a:prstGeom>
          <a:noFill/>
          <a:ln w="38100"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6"/>
          <p:cNvSpPr/>
          <p:nvPr/>
        </p:nvSpPr>
        <p:spPr>
          <a:xfrm>
            <a:off x="505950" y="424475"/>
            <a:ext cx="3626051" cy="5866702"/>
          </a:xfrm>
          <a:custGeom>
            <a:avLst/>
            <a:gdLst/>
            <a:ahLst/>
            <a:cxnLst/>
            <a:rect l="l" t="t" r="r" b="b"/>
            <a:pathLst>
              <a:path w="2513727" h="2360846" extrusionOk="0">
                <a:moveTo>
                  <a:pt x="41369" y="0"/>
                </a:moveTo>
                <a:lnTo>
                  <a:pt x="2472358" y="0"/>
                </a:lnTo>
                <a:cubicBezTo>
                  <a:pt x="2483330" y="0"/>
                  <a:pt x="2493852" y="4359"/>
                  <a:pt x="2501610" y="12117"/>
                </a:cubicBezTo>
                <a:cubicBezTo>
                  <a:pt x="2509368" y="19875"/>
                  <a:pt x="2513727" y="30397"/>
                  <a:pt x="2513727" y="41369"/>
                </a:cubicBezTo>
                <a:lnTo>
                  <a:pt x="2513727" y="2319477"/>
                </a:lnTo>
                <a:cubicBezTo>
                  <a:pt x="2513727" y="2342324"/>
                  <a:pt x="2495205" y="2360846"/>
                  <a:pt x="2472358" y="2360846"/>
                </a:cubicBezTo>
                <a:lnTo>
                  <a:pt x="41369" y="2360846"/>
                </a:lnTo>
                <a:cubicBezTo>
                  <a:pt x="18522" y="2360846"/>
                  <a:pt x="0" y="2342324"/>
                  <a:pt x="0" y="2319477"/>
                </a:cubicBezTo>
                <a:lnTo>
                  <a:pt x="0" y="41369"/>
                </a:lnTo>
                <a:cubicBezTo>
                  <a:pt x="0" y="18522"/>
                  <a:pt x="18522" y="0"/>
                  <a:pt x="41369" y="0"/>
                </a:cubicBezTo>
                <a:close/>
              </a:path>
            </a:pathLst>
          </a:custGeom>
          <a:solidFill>
            <a:srgbClr val="0B499C"/>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34" name="Google Shape;234;p46"/>
          <p:cNvSpPr txBox="1"/>
          <p:nvPr/>
        </p:nvSpPr>
        <p:spPr>
          <a:xfrm>
            <a:off x="926400" y="2988900"/>
            <a:ext cx="2618700" cy="138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500" b="1">
                <a:solidFill>
                  <a:srgbClr val="FFFFFF"/>
                </a:solidFill>
                <a:latin typeface="Montserrat"/>
                <a:ea typeface="Montserrat"/>
                <a:cs typeface="Montserrat"/>
                <a:sym typeface="Montserrat"/>
              </a:rPr>
              <a:t>Training </a:t>
            </a:r>
            <a:br>
              <a:rPr lang="en-US" sz="4500" b="1">
                <a:solidFill>
                  <a:srgbClr val="FFFFFF"/>
                </a:solidFill>
                <a:latin typeface="Montserrat"/>
                <a:ea typeface="Montserrat"/>
                <a:cs typeface="Montserrat"/>
                <a:sym typeface="Montserrat"/>
              </a:rPr>
            </a:br>
            <a:r>
              <a:rPr lang="en-US" sz="4500" b="1">
                <a:solidFill>
                  <a:srgbClr val="FFFFFF"/>
                </a:solidFill>
                <a:latin typeface="Montserrat"/>
                <a:ea typeface="Montserrat"/>
                <a:cs typeface="Montserrat"/>
                <a:sym typeface="Montserrat"/>
              </a:rPr>
              <a:t>Agenda</a:t>
            </a:r>
            <a:endParaRPr sz="700"/>
          </a:p>
        </p:txBody>
      </p:sp>
      <p:sp>
        <p:nvSpPr>
          <p:cNvPr id="235" name="Google Shape;235;p46"/>
          <p:cNvSpPr txBox="1"/>
          <p:nvPr/>
        </p:nvSpPr>
        <p:spPr>
          <a:xfrm>
            <a:off x="5048250" y="1040475"/>
            <a:ext cx="6618000" cy="45870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Business Drivers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High Level Solution,  Architecture &amp; Use Cases</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Drive-thru timer demo</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Case Study</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Competition &amp; Cost Comparison</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Sales Summary:  Buyers &amp; Pitch</a:t>
            </a:r>
            <a:endParaRPr sz="2200" b="1">
              <a:solidFill>
                <a:schemeClr val="dk1"/>
              </a:solidFill>
              <a:latin typeface="Lato"/>
              <a:ea typeface="Lato"/>
              <a:cs typeface="Lato"/>
              <a:sym typeface="Lato"/>
            </a:endParaRPr>
          </a:p>
          <a:p>
            <a:pPr marL="0" lvl="0" indent="0" algn="l" rtl="0">
              <a:lnSpc>
                <a:spcPct val="200000"/>
              </a:lnSpc>
              <a:spcBef>
                <a:spcPts val="0"/>
              </a:spcBef>
              <a:spcAft>
                <a:spcPts val="0"/>
              </a:spcAft>
              <a:buNone/>
            </a:pPr>
            <a:r>
              <a:rPr lang="en-US" sz="2200" b="1">
                <a:solidFill>
                  <a:schemeClr val="dk1"/>
                </a:solidFill>
                <a:latin typeface="Lato"/>
                <a:ea typeface="Lato"/>
                <a:cs typeface="Lato"/>
                <a:sym typeface="Lato"/>
              </a:rPr>
              <a:t>FAQs</a:t>
            </a:r>
            <a:endParaRPr sz="2200" b="1">
              <a:solidFill>
                <a:schemeClr val="dk1"/>
              </a:solidFill>
              <a:latin typeface="Lato"/>
              <a:ea typeface="Lato"/>
              <a:cs typeface="Lato"/>
              <a:sym typeface="Lato"/>
            </a:endParaRPr>
          </a:p>
        </p:txBody>
      </p:sp>
      <p:cxnSp>
        <p:nvCxnSpPr>
          <p:cNvPr id="236" name="Google Shape;236;p46"/>
          <p:cNvCxnSpPr/>
          <p:nvPr/>
        </p:nvCxnSpPr>
        <p:spPr>
          <a:xfrm>
            <a:off x="971407" y="4512734"/>
            <a:ext cx="2308500" cy="0"/>
          </a:xfrm>
          <a:prstGeom prst="straightConnector1">
            <a:avLst/>
          </a:prstGeom>
          <a:noFill/>
          <a:ln w="38100" cap="flat" cmpd="sng">
            <a:solidFill>
              <a:srgbClr val="FFFFFF"/>
            </a:solidFill>
            <a:prstDash val="solid"/>
            <a:round/>
            <a:headEnd type="none" w="sm" len="sm"/>
            <a:tailEnd type="none" w="sm" len="sm"/>
          </a:ln>
        </p:spPr>
      </p:cxnSp>
      <p:sp>
        <p:nvSpPr>
          <p:cNvPr id="237" name="Google Shape;237;p46"/>
          <p:cNvSpPr/>
          <p:nvPr/>
        </p:nvSpPr>
        <p:spPr>
          <a:xfrm>
            <a:off x="4634798" y="11570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8" name="Google Shape;238;p46"/>
          <p:cNvSpPr/>
          <p:nvPr/>
        </p:nvSpPr>
        <p:spPr>
          <a:xfrm>
            <a:off x="4634798" y="18012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9" name="Google Shape;239;p46"/>
          <p:cNvSpPr/>
          <p:nvPr/>
        </p:nvSpPr>
        <p:spPr>
          <a:xfrm>
            <a:off x="4634798" y="250800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0" name="Google Shape;240;p46"/>
          <p:cNvSpPr/>
          <p:nvPr/>
        </p:nvSpPr>
        <p:spPr>
          <a:xfrm>
            <a:off x="4634798" y="3214750"/>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1" name="Google Shape;241;p46"/>
          <p:cNvSpPr/>
          <p:nvPr/>
        </p:nvSpPr>
        <p:spPr>
          <a:xfrm>
            <a:off x="4634798" y="39078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2" name="Google Shape;242;p46"/>
          <p:cNvSpPr/>
          <p:nvPr/>
        </p:nvSpPr>
        <p:spPr>
          <a:xfrm>
            <a:off x="4634798" y="4586288"/>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43" name="Google Shape;243;p46"/>
          <p:cNvSpPr/>
          <p:nvPr/>
        </p:nvSpPr>
        <p:spPr>
          <a:xfrm>
            <a:off x="4634798" y="5222763"/>
            <a:ext cx="251400" cy="252300"/>
          </a:xfrm>
          <a:prstGeom prst="ellipse">
            <a:avLst/>
          </a:prstGeom>
          <a:solidFill>
            <a:srgbClr val="0B499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pic>
        <p:nvPicPr>
          <p:cNvPr id="244" name="Google Shape;244;p46"/>
          <p:cNvPicPr preferRelativeResize="0"/>
          <p:nvPr/>
        </p:nvPicPr>
        <p:blipFill>
          <a:blip r:embed="rId3">
            <a:alphaModFix/>
          </a:blip>
          <a:stretch>
            <a:fillRect/>
          </a:stretch>
        </p:blipFill>
        <p:spPr>
          <a:xfrm>
            <a:off x="1370497" y="1884347"/>
            <a:ext cx="1386535" cy="602901"/>
          </a:xfrm>
          <a:prstGeom prst="rect">
            <a:avLst/>
          </a:prstGeom>
          <a:noFill/>
          <a:ln>
            <a:noFill/>
          </a:ln>
        </p:spPr>
      </p:pic>
      <p:sp>
        <p:nvSpPr>
          <p:cNvPr id="245" name="Google Shape;245;p46"/>
          <p:cNvSpPr txBox="1"/>
          <p:nvPr/>
        </p:nvSpPr>
        <p:spPr>
          <a:xfrm>
            <a:off x="1838913" y="1455900"/>
            <a:ext cx="4497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a:solidFill>
                  <a:srgbClr val="FFFFFF"/>
                </a:solidFill>
                <a:latin typeface="Montserrat"/>
                <a:ea typeface="Montserrat"/>
                <a:cs typeface="Montserrat"/>
                <a:sym typeface="Montserrat"/>
              </a:rPr>
              <a:t>+</a:t>
            </a:r>
            <a:endParaRPr sz="2000"/>
          </a:p>
        </p:txBody>
      </p:sp>
      <p:pic>
        <p:nvPicPr>
          <p:cNvPr id="2" name="Picture 2" descr="panasonic-logo - Brand Genetics">
            <a:extLst>
              <a:ext uri="{FF2B5EF4-FFF2-40B4-BE49-F238E27FC236}">
                <a16:creationId xmlns:a16="http://schemas.microsoft.com/office/drawing/2014/main" id="{FF0A5756-B3E7-FA14-0004-FEAF92B11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19" b="38473"/>
          <a:stretch/>
        </p:blipFill>
        <p:spPr bwMode="auto">
          <a:xfrm>
            <a:off x="1112582" y="806486"/>
            <a:ext cx="1902362" cy="386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7"/>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7"/>
          <p:cNvSpPr txBox="1"/>
          <p:nvPr/>
        </p:nvSpPr>
        <p:spPr>
          <a:xfrm>
            <a:off x="1096948" y="226375"/>
            <a:ext cx="9998100" cy="51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Business Drivers for QSR Segment</a:t>
            </a:r>
            <a:endParaRPr sz="3000">
              <a:solidFill>
                <a:schemeClr val="lt1"/>
              </a:solidFill>
              <a:latin typeface="Lato"/>
              <a:ea typeface="Lato"/>
              <a:cs typeface="Lato"/>
              <a:sym typeface="Lato"/>
            </a:endParaRPr>
          </a:p>
        </p:txBody>
      </p:sp>
      <p:grpSp>
        <p:nvGrpSpPr>
          <p:cNvPr id="253" name="Google Shape;253;p47"/>
          <p:cNvGrpSpPr/>
          <p:nvPr/>
        </p:nvGrpSpPr>
        <p:grpSpPr>
          <a:xfrm>
            <a:off x="1516362" y="1532925"/>
            <a:ext cx="9175031" cy="4563165"/>
            <a:chOff x="1380250" y="1631663"/>
            <a:chExt cx="8053925" cy="4005588"/>
          </a:xfrm>
        </p:grpSpPr>
        <p:pic>
          <p:nvPicPr>
            <p:cNvPr id="254" name="Google Shape;254;p47"/>
            <p:cNvPicPr preferRelativeResize="0"/>
            <p:nvPr/>
          </p:nvPicPr>
          <p:blipFill>
            <a:blip r:embed="rId3">
              <a:alphaModFix/>
            </a:blip>
            <a:stretch>
              <a:fillRect/>
            </a:stretch>
          </p:blipFill>
          <p:spPr>
            <a:xfrm>
              <a:off x="1380250" y="1693000"/>
              <a:ext cx="3086100" cy="2647950"/>
            </a:xfrm>
            <a:prstGeom prst="rect">
              <a:avLst/>
            </a:prstGeom>
            <a:noFill/>
            <a:ln>
              <a:noFill/>
            </a:ln>
          </p:spPr>
        </p:pic>
        <p:pic>
          <p:nvPicPr>
            <p:cNvPr id="255" name="Google Shape;255;p47"/>
            <p:cNvPicPr preferRelativeResize="0"/>
            <p:nvPr/>
          </p:nvPicPr>
          <p:blipFill>
            <a:blip r:embed="rId4">
              <a:alphaModFix/>
            </a:blip>
            <a:stretch>
              <a:fillRect/>
            </a:stretch>
          </p:blipFill>
          <p:spPr>
            <a:xfrm>
              <a:off x="3800150" y="2989300"/>
              <a:ext cx="3086100" cy="2647950"/>
            </a:xfrm>
            <a:prstGeom prst="rect">
              <a:avLst/>
            </a:prstGeom>
            <a:noFill/>
            <a:ln>
              <a:noFill/>
            </a:ln>
          </p:spPr>
        </p:pic>
        <p:pic>
          <p:nvPicPr>
            <p:cNvPr id="256" name="Google Shape;256;p47"/>
            <p:cNvPicPr preferRelativeResize="0"/>
            <p:nvPr/>
          </p:nvPicPr>
          <p:blipFill rotWithShape="1">
            <a:blip r:embed="rId5">
              <a:alphaModFix/>
            </a:blip>
            <a:srcRect b="15661"/>
            <a:stretch/>
          </p:blipFill>
          <p:spPr>
            <a:xfrm>
              <a:off x="6231625" y="1631663"/>
              <a:ext cx="3202550" cy="2775975"/>
            </a:xfrm>
            <a:prstGeom prst="rect">
              <a:avLst/>
            </a:prstGeom>
            <a:noFill/>
            <a:ln>
              <a:noFill/>
            </a:ln>
          </p:spPr>
        </p:pic>
      </p:grpSp>
      <p:sp>
        <p:nvSpPr>
          <p:cNvPr id="257" name="Google Shape;257;p47"/>
          <p:cNvSpPr txBox="1"/>
          <p:nvPr/>
        </p:nvSpPr>
        <p:spPr>
          <a:xfrm>
            <a:off x="5299981" y="2535238"/>
            <a:ext cx="1407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Labor </a:t>
            </a:r>
            <a:endParaRPr sz="1500" b="1">
              <a:latin typeface="Lato"/>
              <a:ea typeface="Lato"/>
              <a:cs typeface="Lato"/>
              <a:sym typeface="Lato"/>
            </a:endParaRPr>
          </a:p>
        </p:txBody>
      </p:sp>
      <p:sp>
        <p:nvSpPr>
          <p:cNvPr id="258" name="Google Shape;258;p47"/>
          <p:cNvSpPr txBox="1"/>
          <p:nvPr/>
        </p:nvSpPr>
        <p:spPr>
          <a:xfrm>
            <a:off x="7797571" y="4670439"/>
            <a:ext cx="2215500" cy="415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latin typeface="Lato"/>
                <a:ea typeface="Lato"/>
                <a:cs typeface="Lato"/>
                <a:sym typeface="Lato"/>
              </a:rPr>
              <a:t>Food and Paper cost </a:t>
            </a:r>
            <a:endParaRPr sz="1500" b="1">
              <a:latin typeface="Lato"/>
              <a:ea typeface="Lato"/>
              <a:cs typeface="Lato"/>
              <a:sym typeface="Lato"/>
            </a:endParaRPr>
          </a:p>
        </p:txBody>
      </p:sp>
      <p:sp>
        <p:nvSpPr>
          <p:cNvPr id="259" name="Google Shape;259;p47"/>
          <p:cNvSpPr txBox="1"/>
          <p:nvPr/>
        </p:nvSpPr>
        <p:spPr>
          <a:xfrm>
            <a:off x="2573601" y="1114875"/>
            <a:ext cx="1558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Lato"/>
                <a:ea typeface="Lato"/>
                <a:cs typeface="Lato"/>
                <a:sym typeface="Lato"/>
              </a:rPr>
              <a:t>      Revenue  </a:t>
            </a:r>
            <a:endParaRPr sz="1500"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8"/>
          <p:cNvPicPr preferRelativeResize="0"/>
          <p:nvPr/>
        </p:nvPicPr>
        <p:blipFill>
          <a:blip r:embed="rId3">
            <a:alphaModFix/>
          </a:blip>
          <a:stretch>
            <a:fillRect/>
          </a:stretch>
        </p:blipFill>
        <p:spPr>
          <a:xfrm>
            <a:off x="726150" y="510025"/>
            <a:ext cx="10852398" cy="6104474"/>
          </a:xfrm>
          <a:prstGeom prst="rect">
            <a:avLst/>
          </a:prstGeom>
          <a:noFill/>
          <a:ln>
            <a:noFill/>
          </a:ln>
        </p:spPr>
      </p:pic>
      <p:pic>
        <p:nvPicPr>
          <p:cNvPr id="265" name="Google Shape;265;p48"/>
          <p:cNvPicPr preferRelativeResize="0"/>
          <p:nvPr/>
        </p:nvPicPr>
        <p:blipFill>
          <a:blip r:embed="rId4">
            <a:alphaModFix/>
          </a:blip>
          <a:stretch>
            <a:fillRect/>
          </a:stretch>
        </p:blipFill>
        <p:spPr>
          <a:xfrm>
            <a:off x="533400" y="152400"/>
            <a:ext cx="4027725" cy="623250"/>
          </a:xfrm>
          <a:prstGeom prst="rect">
            <a:avLst/>
          </a:prstGeom>
          <a:noFill/>
          <a:ln>
            <a:noFill/>
          </a:ln>
        </p:spPr>
      </p:pic>
      <p:sp>
        <p:nvSpPr>
          <p:cNvPr id="266" name="Google Shape;266;p48"/>
          <p:cNvSpPr/>
          <p:nvPr/>
        </p:nvSpPr>
        <p:spPr>
          <a:xfrm>
            <a:off x="5526452" y="2497949"/>
            <a:ext cx="1139100" cy="11424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8">
            <a:hlinkClick r:id="rId5"/>
          </p:cNvPr>
          <p:cNvSpPr/>
          <p:nvPr/>
        </p:nvSpPr>
        <p:spPr>
          <a:xfrm rot="5400000">
            <a:off x="5891387" y="2812314"/>
            <a:ext cx="577200" cy="5130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9"/>
          <p:cNvPicPr preferRelativeResize="0"/>
          <p:nvPr/>
        </p:nvPicPr>
        <p:blipFill>
          <a:blip r:embed="rId3">
            <a:alphaModFix/>
          </a:blip>
          <a:stretch>
            <a:fillRect/>
          </a:stretch>
        </p:blipFill>
        <p:spPr>
          <a:xfrm>
            <a:off x="10243225" y="2525923"/>
            <a:ext cx="1807025" cy="2346914"/>
          </a:xfrm>
          <a:prstGeom prst="rect">
            <a:avLst/>
          </a:prstGeom>
          <a:noFill/>
          <a:ln>
            <a:noFill/>
          </a:ln>
        </p:spPr>
      </p:pic>
      <p:sp>
        <p:nvSpPr>
          <p:cNvPr id="273" name="Google Shape;273;p49"/>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9"/>
          <p:cNvSpPr txBox="1"/>
          <p:nvPr/>
        </p:nvSpPr>
        <p:spPr>
          <a:xfrm>
            <a:off x="466351" y="272100"/>
            <a:ext cx="115839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High Level Solution Diagram - Velocity Timer</a:t>
            </a:r>
            <a:endParaRPr>
              <a:solidFill>
                <a:schemeClr val="lt1"/>
              </a:solidFill>
              <a:latin typeface="Lato"/>
              <a:ea typeface="Lato"/>
              <a:cs typeface="Lato"/>
              <a:sym typeface="Lato"/>
            </a:endParaRPr>
          </a:p>
        </p:txBody>
      </p:sp>
      <p:pic>
        <p:nvPicPr>
          <p:cNvPr id="275" name="Google Shape;275;p49"/>
          <p:cNvPicPr preferRelativeResize="0"/>
          <p:nvPr/>
        </p:nvPicPr>
        <p:blipFill>
          <a:blip r:embed="rId4">
            <a:alphaModFix/>
          </a:blip>
          <a:stretch>
            <a:fillRect/>
          </a:stretch>
        </p:blipFill>
        <p:spPr>
          <a:xfrm>
            <a:off x="2839223" y="3393338"/>
            <a:ext cx="2501450" cy="612050"/>
          </a:xfrm>
          <a:prstGeom prst="rect">
            <a:avLst/>
          </a:prstGeom>
          <a:noFill/>
          <a:ln>
            <a:noFill/>
          </a:ln>
        </p:spPr>
      </p:pic>
      <p:pic>
        <p:nvPicPr>
          <p:cNvPr id="276" name="Google Shape;276;p49"/>
          <p:cNvPicPr preferRelativeResize="0"/>
          <p:nvPr/>
        </p:nvPicPr>
        <p:blipFill rotWithShape="1">
          <a:blip r:embed="rId5">
            <a:alphaModFix/>
          </a:blip>
          <a:srcRect t="8820" r="61791" b="18218"/>
          <a:stretch/>
        </p:blipFill>
        <p:spPr>
          <a:xfrm>
            <a:off x="610300" y="1014987"/>
            <a:ext cx="1807024" cy="1608025"/>
          </a:xfrm>
          <a:prstGeom prst="rect">
            <a:avLst/>
          </a:prstGeom>
          <a:noFill/>
          <a:ln>
            <a:noFill/>
          </a:ln>
        </p:spPr>
      </p:pic>
      <p:pic>
        <p:nvPicPr>
          <p:cNvPr id="277" name="Google Shape;277;p49"/>
          <p:cNvPicPr preferRelativeResize="0"/>
          <p:nvPr/>
        </p:nvPicPr>
        <p:blipFill>
          <a:blip r:embed="rId6">
            <a:alphaModFix/>
          </a:blip>
          <a:stretch>
            <a:fillRect/>
          </a:stretch>
        </p:blipFill>
        <p:spPr>
          <a:xfrm>
            <a:off x="5700525" y="1030505"/>
            <a:ext cx="2501450" cy="1576995"/>
          </a:xfrm>
          <a:prstGeom prst="rect">
            <a:avLst/>
          </a:prstGeom>
          <a:noFill/>
          <a:ln>
            <a:noFill/>
          </a:ln>
        </p:spPr>
      </p:pic>
      <p:pic>
        <p:nvPicPr>
          <p:cNvPr id="278" name="Google Shape;278;p49"/>
          <p:cNvPicPr preferRelativeResize="0"/>
          <p:nvPr/>
        </p:nvPicPr>
        <p:blipFill>
          <a:blip r:embed="rId7">
            <a:alphaModFix/>
          </a:blip>
          <a:stretch>
            <a:fillRect/>
          </a:stretch>
        </p:blipFill>
        <p:spPr>
          <a:xfrm>
            <a:off x="5707663" y="2622997"/>
            <a:ext cx="2487175" cy="1422107"/>
          </a:xfrm>
          <a:prstGeom prst="rect">
            <a:avLst/>
          </a:prstGeom>
          <a:noFill/>
          <a:ln>
            <a:noFill/>
          </a:ln>
        </p:spPr>
      </p:pic>
      <p:pic>
        <p:nvPicPr>
          <p:cNvPr id="279" name="Google Shape;279;p49"/>
          <p:cNvPicPr preferRelativeResize="0"/>
          <p:nvPr/>
        </p:nvPicPr>
        <p:blipFill>
          <a:blip r:embed="rId8">
            <a:alphaModFix/>
          </a:blip>
          <a:stretch>
            <a:fillRect/>
          </a:stretch>
        </p:blipFill>
        <p:spPr>
          <a:xfrm>
            <a:off x="610300" y="2949988"/>
            <a:ext cx="1498200" cy="1498200"/>
          </a:xfrm>
          <a:prstGeom prst="rect">
            <a:avLst/>
          </a:prstGeom>
          <a:noFill/>
          <a:ln>
            <a:noFill/>
          </a:ln>
        </p:spPr>
      </p:pic>
      <p:pic>
        <p:nvPicPr>
          <p:cNvPr id="280" name="Google Shape;280;p49"/>
          <p:cNvPicPr preferRelativeResize="0"/>
          <p:nvPr/>
        </p:nvPicPr>
        <p:blipFill>
          <a:blip r:embed="rId9">
            <a:alphaModFix/>
          </a:blip>
          <a:stretch>
            <a:fillRect/>
          </a:stretch>
        </p:blipFill>
        <p:spPr>
          <a:xfrm>
            <a:off x="610300" y="5137288"/>
            <a:ext cx="1050950" cy="979300"/>
          </a:xfrm>
          <a:prstGeom prst="rect">
            <a:avLst/>
          </a:prstGeom>
          <a:noFill/>
          <a:ln>
            <a:noFill/>
          </a:ln>
        </p:spPr>
      </p:pic>
      <p:pic>
        <p:nvPicPr>
          <p:cNvPr id="281" name="Google Shape;281;p49"/>
          <p:cNvPicPr preferRelativeResize="0"/>
          <p:nvPr/>
        </p:nvPicPr>
        <p:blipFill>
          <a:blip r:embed="rId10">
            <a:alphaModFix/>
          </a:blip>
          <a:stretch>
            <a:fillRect/>
          </a:stretch>
        </p:blipFill>
        <p:spPr>
          <a:xfrm>
            <a:off x="4955478" y="1014996"/>
            <a:ext cx="702440" cy="456600"/>
          </a:xfrm>
          <a:prstGeom prst="rect">
            <a:avLst/>
          </a:prstGeom>
          <a:noFill/>
          <a:ln>
            <a:noFill/>
          </a:ln>
        </p:spPr>
      </p:pic>
      <p:cxnSp>
        <p:nvCxnSpPr>
          <p:cNvPr id="282" name="Google Shape;282;p49"/>
          <p:cNvCxnSpPr>
            <a:stCxn id="279" idx="1"/>
            <a:endCxn id="280" idx="1"/>
          </p:cNvCxnSpPr>
          <p:nvPr/>
        </p:nvCxnSpPr>
        <p:spPr>
          <a:xfrm>
            <a:off x="610300" y="3699087"/>
            <a:ext cx="600" cy="1927800"/>
          </a:xfrm>
          <a:prstGeom prst="bentConnector3">
            <a:avLst>
              <a:gd name="adj1" fmla="val -39687500"/>
            </a:avLst>
          </a:prstGeom>
          <a:noFill/>
          <a:ln w="28575" cap="flat" cmpd="sng">
            <a:solidFill>
              <a:schemeClr val="accent1"/>
            </a:solidFill>
            <a:prstDash val="dash"/>
            <a:round/>
            <a:headEnd type="none" w="med" len="med"/>
            <a:tailEnd type="diamond" w="med" len="med"/>
          </a:ln>
        </p:spPr>
      </p:cxnSp>
      <p:cxnSp>
        <p:nvCxnSpPr>
          <p:cNvPr id="283" name="Google Shape;283;p49"/>
          <p:cNvCxnSpPr>
            <a:stCxn id="276" idx="1"/>
            <a:endCxn id="279" idx="1"/>
          </p:cNvCxnSpPr>
          <p:nvPr/>
        </p:nvCxnSpPr>
        <p:spPr>
          <a:xfrm>
            <a:off x="610300" y="1819000"/>
            <a:ext cx="600" cy="1880100"/>
          </a:xfrm>
          <a:prstGeom prst="bentConnector3">
            <a:avLst>
              <a:gd name="adj1" fmla="val -39687500"/>
            </a:avLst>
          </a:prstGeom>
          <a:noFill/>
          <a:ln w="28575" cap="flat" cmpd="sng">
            <a:solidFill>
              <a:schemeClr val="accent1"/>
            </a:solidFill>
            <a:prstDash val="dash"/>
            <a:round/>
            <a:headEnd type="none" w="med" len="med"/>
            <a:tailEnd type="diamond" w="med" len="med"/>
          </a:ln>
        </p:spPr>
      </p:cxnSp>
      <p:cxnSp>
        <p:nvCxnSpPr>
          <p:cNvPr id="284" name="Google Shape;284;p49"/>
          <p:cNvCxnSpPr>
            <a:stCxn id="279" idx="3"/>
            <a:endCxn id="275" idx="1"/>
          </p:cNvCxnSpPr>
          <p:nvPr/>
        </p:nvCxnSpPr>
        <p:spPr>
          <a:xfrm>
            <a:off x="2108500" y="3699087"/>
            <a:ext cx="730800" cy="600"/>
          </a:xfrm>
          <a:prstGeom prst="bentConnector3">
            <a:avLst>
              <a:gd name="adj1" fmla="val 49995"/>
            </a:avLst>
          </a:prstGeom>
          <a:noFill/>
          <a:ln w="28575" cap="flat" cmpd="sng">
            <a:solidFill>
              <a:srgbClr val="4A86E8"/>
            </a:solidFill>
            <a:prstDash val="dash"/>
            <a:round/>
            <a:headEnd type="stealth" w="med" len="med"/>
            <a:tailEnd type="stealth" w="med" len="med"/>
          </a:ln>
        </p:spPr>
      </p:cxnSp>
      <p:cxnSp>
        <p:nvCxnSpPr>
          <p:cNvPr id="285" name="Google Shape;285;p49"/>
          <p:cNvCxnSpPr>
            <a:stCxn id="275" idx="3"/>
            <a:endCxn id="277" idx="1"/>
          </p:cNvCxnSpPr>
          <p:nvPr/>
        </p:nvCxnSpPr>
        <p:spPr>
          <a:xfrm rot="10800000" flipH="1">
            <a:off x="5340673" y="1818963"/>
            <a:ext cx="360000" cy="1880400"/>
          </a:xfrm>
          <a:prstGeom prst="bentConnector3">
            <a:avLst>
              <a:gd name="adj1" fmla="val 66507"/>
            </a:avLst>
          </a:prstGeom>
          <a:noFill/>
          <a:ln w="28575" cap="flat" cmpd="sng">
            <a:solidFill>
              <a:schemeClr val="accent1"/>
            </a:solidFill>
            <a:prstDash val="solid"/>
            <a:round/>
            <a:headEnd type="none" w="med" len="med"/>
            <a:tailEnd type="none" w="med" len="med"/>
          </a:ln>
        </p:spPr>
      </p:cxnSp>
      <p:sp>
        <p:nvSpPr>
          <p:cNvPr id="286" name="Google Shape;286;p49"/>
          <p:cNvSpPr txBox="1"/>
          <p:nvPr/>
        </p:nvSpPr>
        <p:spPr>
          <a:xfrm>
            <a:off x="885450" y="2217100"/>
            <a:ext cx="12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lt1"/>
                </a:solidFill>
              </a:rPr>
              <a:t>Ground loop</a:t>
            </a:r>
            <a:endParaRPr u="sng">
              <a:solidFill>
                <a:schemeClr val="lt1"/>
              </a:solidFill>
            </a:endParaRPr>
          </a:p>
        </p:txBody>
      </p:sp>
      <p:sp>
        <p:nvSpPr>
          <p:cNvPr id="287" name="Google Shape;287;p49"/>
          <p:cNvSpPr txBox="1"/>
          <p:nvPr/>
        </p:nvSpPr>
        <p:spPr>
          <a:xfrm>
            <a:off x="833950" y="4373650"/>
            <a:ext cx="105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Velocity hardware</a:t>
            </a:r>
            <a:endParaRPr b="1"/>
          </a:p>
        </p:txBody>
      </p:sp>
      <p:sp>
        <p:nvSpPr>
          <p:cNvPr id="288" name="Google Shape;288;p49"/>
          <p:cNvSpPr txBox="1"/>
          <p:nvPr/>
        </p:nvSpPr>
        <p:spPr>
          <a:xfrm>
            <a:off x="833950" y="6020725"/>
            <a:ext cx="105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Wireless Headset</a:t>
            </a:r>
            <a:endParaRPr b="1"/>
          </a:p>
        </p:txBody>
      </p:sp>
      <p:pic>
        <p:nvPicPr>
          <p:cNvPr id="289" name="Google Shape;289;p49"/>
          <p:cNvPicPr preferRelativeResize="0"/>
          <p:nvPr/>
        </p:nvPicPr>
        <p:blipFill>
          <a:blip r:embed="rId11">
            <a:alphaModFix/>
          </a:blip>
          <a:stretch>
            <a:fillRect/>
          </a:stretch>
        </p:blipFill>
        <p:spPr>
          <a:xfrm>
            <a:off x="3724550" y="5006669"/>
            <a:ext cx="730800" cy="1014056"/>
          </a:xfrm>
          <a:prstGeom prst="rect">
            <a:avLst/>
          </a:prstGeom>
          <a:noFill/>
          <a:ln>
            <a:noFill/>
          </a:ln>
        </p:spPr>
      </p:pic>
      <p:cxnSp>
        <p:nvCxnSpPr>
          <p:cNvPr id="290" name="Google Shape;290;p49"/>
          <p:cNvCxnSpPr>
            <a:stCxn id="275" idx="2"/>
            <a:endCxn id="289" idx="0"/>
          </p:cNvCxnSpPr>
          <p:nvPr/>
        </p:nvCxnSpPr>
        <p:spPr>
          <a:xfrm rot="-5400000" flipH="1">
            <a:off x="3589548" y="4505788"/>
            <a:ext cx="1001400" cy="600"/>
          </a:xfrm>
          <a:prstGeom prst="bentConnector3">
            <a:avLst>
              <a:gd name="adj1" fmla="val 49994"/>
            </a:avLst>
          </a:prstGeom>
          <a:noFill/>
          <a:ln w="28575" cap="flat" cmpd="sng">
            <a:solidFill>
              <a:schemeClr val="accent1"/>
            </a:solidFill>
            <a:prstDash val="solid"/>
            <a:round/>
            <a:headEnd type="none" w="med" len="med"/>
            <a:tailEnd type="triangle" w="med" len="med"/>
          </a:ln>
        </p:spPr>
      </p:cxnSp>
      <p:cxnSp>
        <p:nvCxnSpPr>
          <p:cNvPr id="291" name="Google Shape;291;p49"/>
          <p:cNvCxnSpPr>
            <a:stCxn id="289" idx="3"/>
            <a:endCxn id="292" idx="1"/>
          </p:cNvCxnSpPr>
          <p:nvPr/>
        </p:nvCxnSpPr>
        <p:spPr>
          <a:xfrm>
            <a:off x="4455350" y="5513697"/>
            <a:ext cx="1309200" cy="600"/>
          </a:xfrm>
          <a:prstGeom prst="bentConnector3">
            <a:avLst>
              <a:gd name="adj1" fmla="val 50000"/>
            </a:avLst>
          </a:prstGeom>
          <a:noFill/>
          <a:ln w="28575" cap="flat" cmpd="sng">
            <a:solidFill>
              <a:schemeClr val="accent1"/>
            </a:solidFill>
            <a:prstDash val="solid"/>
            <a:round/>
            <a:headEnd type="none" w="med" len="med"/>
            <a:tailEnd type="stealth" w="med" len="med"/>
          </a:ln>
        </p:spPr>
      </p:cxnSp>
      <p:cxnSp>
        <p:nvCxnSpPr>
          <p:cNvPr id="293" name="Google Shape;293;p49"/>
          <p:cNvCxnSpPr>
            <a:stCxn id="292" idx="3"/>
            <a:endCxn id="272" idx="1"/>
          </p:cNvCxnSpPr>
          <p:nvPr/>
        </p:nvCxnSpPr>
        <p:spPr>
          <a:xfrm rot="10800000" flipH="1">
            <a:off x="7660525" y="3699380"/>
            <a:ext cx="2582700" cy="1814400"/>
          </a:xfrm>
          <a:prstGeom prst="bentConnector3">
            <a:avLst>
              <a:gd name="adj1" fmla="val 50000"/>
            </a:avLst>
          </a:prstGeom>
          <a:noFill/>
          <a:ln w="28575" cap="flat" cmpd="sng">
            <a:solidFill>
              <a:schemeClr val="accent1"/>
            </a:solidFill>
            <a:prstDash val="solid"/>
            <a:round/>
            <a:headEnd type="none" w="med" len="med"/>
            <a:tailEnd type="stealth" w="med" len="med"/>
          </a:ln>
        </p:spPr>
      </p:cxnSp>
      <p:pic>
        <p:nvPicPr>
          <p:cNvPr id="294" name="Google Shape;294;p49"/>
          <p:cNvPicPr preferRelativeResize="0"/>
          <p:nvPr/>
        </p:nvPicPr>
        <p:blipFill>
          <a:blip r:embed="rId12">
            <a:alphaModFix/>
          </a:blip>
          <a:stretch>
            <a:fillRect/>
          </a:stretch>
        </p:blipFill>
        <p:spPr>
          <a:xfrm>
            <a:off x="9609000" y="4727100"/>
            <a:ext cx="1400175" cy="1371600"/>
          </a:xfrm>
          <a:prstGeom prst="rect">
            <a:avLst/>
          </a:prstGeom>
          <a:noFill/>
          <a:ln>
            <a:noFill/>
          </a:ln>
        </p:spPr>
      </p:pic>
      <p:pic>
        <p:nvPicPr>
          <p:cNvPr id="295" name="Google Shape;295;p49"/>
          <p:cNvPicPr preferRelativeResize="0"/>
          <p:nvPr/>
        </p:nvPicPr>
        <p:blipFill>
          <a:blip r:embed="rId13">
            <a:alphaModFix/>
          </a:blip>
          <a:stretch>
            <a:fillRect/>
          </a:stretch>
        </p:blipFill>
        <p:spPr>
          <a:xfrm>
            <a:off x="6112500" y="4918084"/>
            <a:ext cx="1309200" cy="1330316"/>
          </a:xfrm>
          <a:prstGeom prst="rect">
            <a:avLst/>
          </a:prstGeom>
          <a:noFill/>
          <a:ln>
            <a:noFill/>
          </a:ln>
        </p:spPr>
      </p:pic>
      <p:sp>
        <p:nvSpPr>
          <p:cNvPr id="296" name="Google Shape;296;p49"/>
          <p:cNvSpPr txBox="1"/>
          <p:nvPr/>
        </p:nvSpPr>
        <p:spPr>
          <a:xfrm>
            <a:off x="6371400" y="6128425"/>
            <a:ext cx="79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rPr>
              <a:t>CMS </a:t>
            </a:r>
            <a:endParaRPr/>
          </a:p>
        </p:txBody>
      </p:sp>
      <p:sp>
        <p:nvSpPr>
          <p:cNvPr id="297" name="Google Shape;297;p49"/>
          <p:cNvSpPr txBox="1"/>
          <p:nvPr/>
        </p:nvSpPr>
        <p:spPr>
          <a:xfrm>
            <a:off x="9686575" y="6128425"/>
            <a:ext cx="15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rPr>
              <a:t>Customer </a:t>
            </a:r>
            <a:endParaRPr/>
          </a:p>
        </p:txBody>
      </p:sp>
      <p:sp>
        <p:nvSpPr>
          <p:cNvPr id="298" name="Google Shape;298;p49"/>
          <p:cNvSpPr txBox="1"/>
          <p:nvPr/>
        </p:nvSpPr>
        <p:spPr>
          <a:xfrm>
            <a:off x="3197835" y="2993150"/>
            <a:ext cx="15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dk1"/>
                </a:solidFill>
              </a:rPr>
              <a:t>Media Server </a:t>
            </a:r>
            <a:endParaRPr/>
          </a:p>
        </p:txBody>
      </p:sp>
      <p:sp>
        <p:nvSpPr>
          <p:cNvPr id="299" name="Google Shape;299;p49"/>
          <p:cNvSpPr txBox="1"/>
          <p:nvPr/>
        </p:nvSpPr>
        <p:spPr>
          <a:xfrm>
            <a:off x="4657400" y="1399650"/>
            <a:ext cx="905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dk1"/>
                </a:solidFill>
              </a:rPr>
              <a:t>IP speakers &amp; PVM </a:t>
            </a:r>
            <a:endParaRPr sz="1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0"/>
          <p:cNvSpPr txBox="1"/>
          <p:nvPr/>
        </p:nvSpPr>
        <p:spPr>
          <a:xfrm>
            <a:off x="650074" y="245350"/>
            <a:ext cx="58557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Business Drivers for Drive-Thru</a:t>
            </a:r>
            <a:endParaRPr>
              <a:solidFill>
                <a:schemeClr val="lt1"/>
              </a:solidFill>
              <a:latin typeface="Lato"/>
              <a:ea typeface="Lato"/>
              <a:cs typeface="Lato"/>
              <a:sym typeface="Lato"/>
            </a:endParaRPr>
          </a:p>
        </p:txBody>
      </p:sp>
      <p:pic>
        <p:nvPicPr>
          <p:cNvPr id="306" name="Google Shape;306;p50"/>
          <p:cNvPicPr preferRelativeResize="0"/>
          <p:nvPr/>
        </p:nvPicPr>
        <p:blipFill>
          <a:blip r:embed="rId3">
            <a:alphaModFix/>
          </a:blip>
          <a:stretch>
            <a:fillRect/>
          </a:stretch>
        </p:blipFill>
        <p:spPr>
          <a:xfrm>
            <a:off x="138875" y="981210"/>
            <a:ext cx="2107752" cy="1645589"/>
          </a:xfrm>
          <a:prstGeom prst="rect">
            <a:avLst/>
          </a:prstGeom>
          <a:noFill/>
          <a:ln>
            <a:noFill/>
          </a:ln>
        </p:spPr>
      </p:pic>
      <p:pic>
        <p:nvPicPr>
          <p:cNvPr id="307" name="Google Shape;307;p50"/>
          <p:cNvPicPr preferRelativeResize="0"/>
          <p:nvPr/>
        </p:nvPicPr>
        <p:blipFill>
          <a:blip r:embed="rId4">
            <a:alphaModFix/>
          </a:blip>
          <a:stretch>
            <a:fillRect/>
          </a:stretch>
        </p:blipFill>
        <p:spPr>
          <a:xfrm>
            <a:off x="2588786" y="978048"/>
            <a:ext cx="2107752" cy="1645589"/>
          </a:xfrm>
          <a:prstGeom prst="rect">
            <a:avLst/>
          </a:prstGeom>
          <a:noFill/>
          <a:ln>
            <a:noFill/>
          </a:ln>
        </p:spPr>
      </p:pic>
      <p:pic>
        <p:nvPicPr>
          <p:cNvPr id="308" name="Google Shape;308;p50"/>
          <p:cNvPicPr preferRelativeResize="0"/>
          <p:nvPr/>
        </p:nvPicPr>
        <p:blipFill>
          <a:blip r:embed="rId5">
            <a:alphaModFix/>
          </a:blip>
          <a:stretch>
            <a:fillRect/>
          </a:stretch>
        </p:blipFill>
        <p:spPr>
          <a:xfrm>
            <a:off x="5038697" y="974871"/>
            <a:ext cx="2114640" cy="1651919"/>
          </a:xfrm>
          <a:prstGeom prst="rect">
            <a:avLst/>
          </a:prstGeom>
          <a:noFill/>
          <a:ln>
            <a:noFill/>
          </a:ln>
        </p:spPr>
      </p:pic>
      <p:pic>
        <p:nvPicPr>
          <p:cNvPr id="309" name="Google Shape;309;p50"/>
          <p:cNvPicPr preferRelativeResize="0"/>
          <p:nvPr/>
        </p:nvPicPr>
        <p:blipFill>
          <a:blip r:embed="rId6">
            <a:alphaModFix/>
          </a:blip>
          <a:stretch>
            <a:fillRect/>
          </a:stretch>
        </p:blipFill>
        <p:spPr>
          <a:xfrm>
            <a:off x="7495473" y="978050"/>
            <a:ext cx="2107752" cy="1645589"/>
          </a:xfrm>
          <a:prstGeom prst="rect">
            <a:avLst/>
          </a:prstGeom>
          <a:noFill/>
          <a:ln>
            <a:noFill/>
          </a:ln>
        </p:spPr>
      </p:pic>
      <p:pic>
        <p:nvPicPr>
          <p:cNvPr id="310" name="Google Shape;310;p50"/>
          <p:cNvPicPr preferRelativeResize="0"/>
          <p:nvPr/>
        </p:nvPicPr>
        <p:blipFill>
          <a:blip r:embed="rId7">
            <a:alphaModFix/>
          </a:blip>
          <a:stretch>
            <a:fillRect/>
          </a:stretch>
        </p:blipFill>
        <p:spPr>
          <a:xfrm>
            <a:off x="9945375" y="981206"/>
            <a:ext cx="2107752" cy="1645589"/>
          </a:xfrm>
          <a:prstGeom prst="rect">
            <a:avLst/>
          </a:prstGeom>
          <a:noFill/>
          <a:ln>
            <a:noFill/>
          </a:ln>
        </p:spPr>
      </p:pic>
      <p:sp>
        <p:nvSpPr>
          <p:cNvPr id="311" name="Google Shape;311;p50"/>
          <p:cNvSpPr txBox="1"/>
          <p:nvPr/>
        </p:nvSpPr>
        <p:spPr>
          <a:xfrm>
            <a:off x="199000" y="2960375"/>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Analog Platform</a:t>
            </a:r>
            <a:endParaRPr>
              <a:solidFill>
                <a:schemeClr val="accent2"/>
              </a:solidFill>
            </a:endParaRPr>
          </a:p>
        </p:txBody>
      </p:sp>
      <p:sp>
        <p:nvSpPr>
          <p:cNvPr id="312" name="Google Shape;312;p50"/>
          <p:cNvSpPr txBox="1"/>
          <p:nvPr/>
        </p:nvSpPr>
        <p:spPr>
          <a:xfrm>
            <a:off x="2648916" y="2960375"/>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User Frustration</a:t>
            </a:r>
            <a:endParaRPr>
              <a:solidFill>
                <a:schemeClr val="accent2"/>
              </a:solidFill>
            </a:endParaRPr>
          </a:p>
        </p:txBody>
      </p:sp>
      <p:sp>
        <p:nvSpPr>
          <p:cNvPr id="313" name="Google Shape;313;p50"/>
          <p:cNvSpPr txBox="1"/>
          <p:nvPr/>
        </p:nvSpPr>
        <p:spPr>
          <a:xfrm>
            <a:off x="5089206" y="2960375"/>
            <a:ext cx="19875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No Ai or machine learning</a:t>
            </a:r>
            <a:endParaRPr>
              <a:solidFill>
                <a:schemeClr val="accent2"/>
              </a:solidFill>
            </a:endParaRPr>
          </a:p>
        </p:txBody>
      </p:sp>
      <p:sp>
        <p:nvSpPr>
          <p:cNvPr id="314" name="Google Shape;314;p50"/>
          <p:cNvSpPr txBox="1"/>
          <p:nvPr/>
        </p:nvSpPr>
        <p:spPr>
          <a:xfrm>
            <a:off x="7495478" y="3986750"/>
            <a:ext cx="1987500" cy="2807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There are currently no cost-effective solutions to measure speed of service for the inside of the store or at curbside</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sp>
        <p:nvSpPr>
          <p:cNvPr id="315" name="Google Shape;315;p50"/>
          <p:cNvSpPr txBox="1"/>
          <p:nvPr/>
        </p:nvSpPr>
        <p:spPr>
          <a:xfrm>
            <a:off x="9979403" y="3110825"/>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Cost savings</a:t>
            </a:r>
            <a:endParaRPr>
              <a:solidFill>
                <a:schemeClr val="accent2"/>
              </a:solidFill>
            </a:endParaRPr>
          </a:p>
        </p:txBody>
      </p:sp>
      <p:sp>
        <p:nvSpPr>
          <p:cNvPr id="316" name="Google Shape;316;p50"/>
          <p:cNvSpPr txBox="1"/>
          <p:nvPr/>
        </p:nvSpPr>
        <p:spPr>
          <a:xfrm>
            <a:off x="199000" y="3938175"/>
            <a:ext cx="1987500" cy="160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Drive-thru  technology has not been improved for the past 20 years</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sp>
        <p:nvSpPr>
          <p:cNvPr id="317" name="Google Shape;317;p50"/>
          <p:cNvSpPr txBox="1"/>
          <p:nvPr/>
        </p:nvSpPr>
        <p:spPr>
          <a:xfrm>
            <a:off x="2644091" y="3938175"/>
            <a:ext cx="1987500" cy="3108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Current drive-thru systems can not address new drive-thru concepts, be manipulated &amp; is often not integrated to video or POS </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sp>
        <p:nvSpPr>
          <p:cNvPr id="318" name="Google Shape;318;p50"/>
          <p:cNvSpPr txBox="1"/>
          <p:nvPr/>
        </p:nvSpPr>
        <p:spPr>
          <a:xfrm>
            <a:off x="5102269" y="3938175"/>
            <a:ext cx="1987500" cy="2807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Most drive-thru platform offers no Ai or machine learning to help operators gain deeper insight into their operation &amp; customers</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sp>
        <p:nvSpPr>
          <p:cNvPr id="319" name="Google Shape;319;p50"/>
          <p:cNvSpPr txBox="1"/>
          <p:nvPr/>
        </p:nvSpPr>
        <p:spPr>
          <a:xfrm>
            <a:off x="7555603" y="3081988"/>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Inside service time</a:t>
            </a:r>
            <a:endParaRPr>
              <a:solidFill>
                <a:schemeClr val="accent2"/>
              </a:solidFill>
            </a:endParaRPr>
          </a:p>
        </p:txBody>
      </p:sp>
      <p:sp>
        <p:nvSpPr>
          <p:cNvPr id="320" name="Google Shape;320;p50"/>
          <p:cNvSpPr txBox="1"/>
          <p:nvPr/>
        </p:nvSpPr>
        <p:spPr>
          <a:xfrm>
            <a:off x="9979403" y="3986750"/>
            <a:ext cx="1987500" cy="2807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There is a substantial opportunity to reduce cost for the operator while greatly enhancing drive-thru  solutions</a:t>
            </a: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cxnSp>
        <p:nvCxnSpPr>
          <p:cNvPr id="321" name="Google Shape;321;p50"/>
          <p:cNvCxnSpPr/>
          <p:nvPr/>
        </p:nvCxnSpPr>
        <p:spPr>
          <a:xfrm>
            <a:off x="171695" y="370768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22" name="Google Shape;322;p50"/>
          <p:cNvCxnSpPr/>
          <p:nvPr/>
        </p:nvCxnSpPr>
        <p:spPr>
          <a:xfrm>
            <a:off x="2616795" y="370768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23" name="Google Shape;323;p50"/>
          <p:cNvCxnSpPr/>
          <p:nvPr/>
        </p:nvCxnSpPr>
        <p:spPr>
          <a:xfrm>
            <a:off x="5082820" y="370768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24" name="Google Shape;324;p50"/>
          <p:cNvCxnSpPr/>
          <p:nvPr/>
        </p:nvCxnSpPr>
        <p:spPr>
          <a:xfrm>
            <a:off x="7548845" y="370768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25" name="Google Shape;325;p50"/>
          <p:cNvCxnSpPr/>
          <p:nvPr/>
        </p:nvCxnSpPr>
        <p:spPr>
          <a:xfrm>
            <a:off x="9952095" y="3707684"/>
            <a:ext cx="2042100" cy="0"/>
          </a:xfrm>
          <a:prstGeom prst="straightConnector1">
            <a:avLst/>
          </a:prstGeom>
          <a:noFill/>
          <a:ln w="38100" cap="flat" cmpd="sng">
            <a:solidFill>
              <a:srgbClr val="0C499C"/>
            </a:solidFill>
            <a:prstDash val="solid"/>
            <a:round/>
            <a:headEnd type="none" w="sm" len="sm"/>
            <a:tailEnd type="none" w="sm" len="sm"/>
          </a:ln>
        </p:spPr>
      </p:cxnSp>
      <p:sp>
        <p:nvSpPr>
          <p:cNvPr id="326" name="Google Shape;326;p50"/>
          <p:cNvSpPr txBox="1"/>
          <p:nvPr/>
        </p:nvSpPr>
        <p:spPr>
          <a:xfrm>
            <a:off x="8873325" y="108125"/>
            <a:ext cx="2847000" cy="747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000"/>
              <a:buFont typeface="Helvetica Neue"/>
              <a:buNone/>
            </a:pPr>
            <a:r>
              <a:rPr lang="en-US" b="1" i="1">
                <a:solidFill>
                  <a:srgbClr val="FFFF00"/>
                </a:solidFill>
                <a:latin typeface="Lato"/>
                <a:ea typeface="Lato"/>
                <a:cs typeface="Lato"/>
                <a:sym typeface="Lato"/>
              </a:rPr>
              <a:t>“HME is estimated to have  +80% of the drive thru timer market for the QSR segment”</a:t>
            </a:r>
            <a:endParaRPr sz="100" i="1">
              <a:solidFill>
                <a:srgbClr val="FFFF00"/>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1"/>
          <p:cNvSpPr txBox="1"/>
          <p:nvPr/>
        </p:nvSpPr>
        <p:spPr>
          <a:xfrm>
            <a:off x="650073" y="245350"/>
            <a:ext cx="10650900" cy="516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Helvetica Neue"/>
              <a:buNone/>
            </a:pPr>
            <a:r>
              <a:rPr lang="en-US" sz="3000" b="1">
                <a:solidFill>
                  <a:schemeClr val="lt1"/>
                </a:solidFill>
                <a:latin typeface="Lato"/>
                <a:ea typeface="Lato"/>
                <a:cs typeface="Lato"/>
                <a:sym typeface="Lato"/>
              </a:rPr>
              <a:t>Velocity Timer</a:t>
            </a:r>
            <a:endParaRPr>
              <a:solidFill>
                <a:schemeClr val="lt1"/>
              </a:solidFill>
              <a:latin typeface="Lato"/>
              <a:ea typeface="Lato"/>
              <a:cs typeface="Lato"/>
              <a:sym typeface="Lato"/>
            </a:endParaRPr>
          </a:p>
        </p:txBody>
      </p:sp>
      <p:sp>
        <p:nvSpPr>
          <p:cNvPr id="333" name="Google Shape;333;p51"/>
          <p:cNvSpPr txBox="1"/>
          <p:nvPr/>
        </p:nvSpPr>
        <p:spPr>
          <a:xfrm>
            <a:off x="367025" y="1090300"/>
            <a:ext cx="112173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US" sz="1600">
                <a:solidFill>
                  <a:schemeClr val="dk1"/>
                </a:solidFill>
                <a:latin typeface="Lato"/>
                <a:ea typeface="Lato"/>
                <a:cs typeface="Lato"/>
                <a:sym typeface="Lato"/>
              </a:rPr>
              <a:t>The Velocity drive-thru timer is the only timer that enables operators to dramatically improve their speed of service metrics at the drive-thru, curbside and front cash register.</a:t>
            </a:r>
            <a:endParaRPr sz="1600">
              <a:solidFill>
                <a:schemeClr val="dk1"/>
              </a:solidFill>
              <a:latin typeface="Lato"/>
              <a:ea typeface="Lato"/>
              <a:cs typeface="Lato"/>
              <a:sym typeface="Lato"/>
            </a:endParaRPr>
          </a:p>
          <a:p>
            <a:pPr marL="0" marR="0" lvl="0" indent="0" algn="l" rtl="0">
              <a:spcBef>
                <a:spcPts val="0"/>
              </a:spcBef>
              <a:spcAft>
                <a:spcPts val="0"/>
              </a:spcAft>
              <a:buClr>
                <a:schemeClr val="dk1"/>
              </a:buClr>
              <a:buSzPts val="1100"/>
              <a:buFont typeface="Arial"/>
              <a:buNone/>
            </a:pPr>
            <a:endParaRPr sz="1600">
              <a:solidFill>
                <a:schemeClr val="dk1"/>
              </a:solidFill>
              <a:latin typeface="Lato"/>
              <a:ea typeface="Lato"/>
              <a:cs typeface="Lato"/>
              <a:sym typeface="Lato"/>
            </a:endParaRPr>
          </a:p>
          <a:p>
            <a:pPr marL="0" marR="0" lvl="0" indent="0" algn="l" rtl="0">
              <a:spcBef>
                <a:spcPts val="0"/>
              </a:spcBef>
              <a:spcAft>
                <a:spcPts val="0"/>
              </a:spcAft>
              <a:buNone/>
            </a:pPr>
            <a:endParaRPr sz="1600">
              <a:solidFill>
                <a:schemeClr val="dk1"/>
              </a:solidFill>
              <a:latin typeface="Lato"/>
              <a:ea typeface="Lato"/>
              <a:cs typeface="Lato"/>
              <a:sym typeface="Lato"/>
            </a:endParaRPr>
          </a:p>
        </p:txBody>
      </p:sp>
      <p:pic>
        <p:nvPicPr>
          <p:cNvPr id="334" name="Google Shape;334;p51"/>
          <p:cNvPicPr preferRelativeResize="0"/>
          <p:nvPr/>
        </p:nvPicPr>
        <p:blipFill>
          <a:blip r:embed="rId3">
            <a:alphaModFix/>
          </a:blip>
          <a:stretch>
            <a:fillRect/>
          </a:stretch>
        </p:blipFill>
        <p:spPr>
          <a:xfrm>
            <a:off x="286599" y="2019975"/>
            <a:ext cx="2533651" cy="1352551"/>
          </a:xfrm>
          <a:prstGeom prst="rect">
            <a:avLst/>
          </a:prstGeom>
          <a:noFill/>
          <a:ln w="50800" cap="flat" cmpd="sng">
            <a:solidFill>
              <a:srgbClr val="9ECEEB"/>
            </a:solidFill>
            <a:prstDash val="solid"/>
            <a:miter lim="8000"/>
            <a:headEnd type="none" w="sm" len="sm"/>
            <a:tailEnd type="none" w="sm" len="sm"/>
          </a:ln>
        </p:spPr>
      </p:pic>
      <p:pic>
        <p:nvPicPr>
          <p:cNvPr id="335" name="Google Shape;335;p51"/>
          <p:cNvPicPr preferRelativeResize="0"/>
          <p:nvPr/>
        </p:nvPicPr>
        <p:blipFill>
          <a:blip r:embed="rId4">
            <a:alphaModFix/>
          </a:blip>
          <a:stretch>
            <a:fillRect/>
          </a:stretch>
        </p:blipFill>
        <p:spPr>
          <a:xfrm>
            <a:off x="3320500" y="2024737"/>
            <a:ext cx="2466976" cy="1343025"/>
          </a:xfrm>
          <a:prstGeom prst="rect">
            <a:avLst/>
          </a:prstGeom>
          <a:noFill/>
          <a:ln w="50800" cap="flat" cmpd="sng">
            <a:solidFill>
              <a:srgbClr val="9ECEEB"/>
            </a:solidFill>
            <a:prstDash val="solid"/>
            <a:miter lim="8000"/>
            <a:headEnd type="none" w="sm" len="sm"/>
            <a:tailEnd type="none" w="sm" len="sm"/>
          </a:ln>
        </p:spPr>
      </p:pic>
      <p:pic>
        <p:nvPicPr>
          <p:cNvPr id="336" name="Google Shape;336;p51"/>
          <p:cNvPicPr preferRelativeResize="0"/>
          <p:nvPr/>
        </p:nvPicPr>
        <p:blipFill>
          <a:blip r:embed="rId5">
            <a:alphaModFix/>
          </a:blip>
          <a:stretch>
            <a:fillRect/>
          </a:stretch>
        </p:blipFill>
        <p:spPr>
          <a:xfrm>
            <a:off x="6287713" y="2015200"/>
            <a:ext cx="2390774" cy="1362074"/>
          </a:xfrm>
          <a:prstGeom prst="rect">
            <a:avLst/>
          </a:prstGeom>
          <a:noFill/>
          <a:ln w="50800" cap="flat" cmpd="sng">
            <a:solidFill>
              <a:srgbClr val="9ECEEB"/>
            </a:solidFill>
            <a:prstDash val="solid"/>
            <a:miter lim="8000"/>
            <a:headEnd type="none" w="sm" len="sm"/>
            <a:tailEnd type="none" w="sm" len="sm"/>
          </a:ln>
        </p:spPr>
      </p:pic>
      <p:pic>
        <p:nvPicPr>
          <p:cNvPr id="337" name="Google Shape;337;p51"/>
          <p:cNvPicPr preferRelativeResize="0"/>
          <p:nvPr/>
        </p:nvPicPr>
        <p:blipFill>
          <a:blip r:embed="rId6">
            <a:alphaModFix/>
          </a:blip>
          <a:stretch>
            <a:fillRect/>
          </a:stretch>
        </p:blipFill>
        <p:spPr>
          <a:xfrm>
            <a:off x="9178725" y="2019950"/>
            <a:ext cx="2486025" cy="1352550"/>
          </a:xfrm>
          <a:prstGeom prst="rect">
            <a:avLst/>
          </a:prstGeom>
          <a:noFill/>
          <a:ln w="50800" cap="flat" cmpd="sng">
            <a:solidFill>
              <a:srgbClr val="9ECEEB"/>
            </a:solidFill>
            <a:prstDash val="solid"/>
            <a:miter lim="8000"/>
            <a:headEnd type="none" w="sm" len="sm"/>
            <a:tailEnd type="none" w="sm" len="sm"/>
          </a:ln>
        </p:spPr>
      </p:pic>
      <p:sp>
        <p:nvSpPr>
          <p:cNvPr id="338" name="Google Shape;338;p51"/>
          <p:cNvSpPr txBox="1"/>
          <p:nvPr/>
        </p:nvSpPr>
        <p:spPr>
          <a:xfrm>
            <a:off x="246488" y="3542113"/>
            <a:ext cx="24861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Integrated platform</a:t>
            </a:r>
            <a:endParaRPr sz="1700" b="1">
              <a:solidFill>
                <a:schemeClr val="accent2"/>
              </a:solidFill>
              <a:latin typeface="Lato"/>
              <a:ea typeface="Lato"/>
              <a:cs typeface="Lato"/>
              <a:sym typeface="Lato"/>
            </a:endParaRPr>
          </a:p>
        </p:txBody>
      </p:sp>
      <p:sp>
        <p:nvSpPr>
          <p:cNvPr id="339" name="Google Shape;339;p51"/>
          <p:cNvSpPr txBox="1"/>
          <p:nvPr/>
        </p:nvSpPr>
        <p:spPr>
          <a:xfrm>
            <a:off x="3560228" y="3582425"/>
            <a:ext cx="19875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AI Engine</a:t>
            </a:r>
            <a:endParaRPr sz="1700" b="1">
              <a:solidFill>
                <a:schemeClr val="accent2"/>
              </a:solidFill>
              <a:latin typeface="Lato"/>
              <a:ea typeface="Lato"/>
              <a:cs typeface="Lato"/>
              <a:sym typeface="Lato"/>
            </a:endParaRPr>
          </a:p>
        </p:txBody>
      </p:sp>
      <p:sp>
        <p:nvSpPr>
          <p:cNvPr id="340" name="Google Shape;340;p51"/>
          <p:cNvSpPr txBox="1"/>
          <p:nvPr/>
        </p:nvSpPr>
        <p:spPr>
          <a:xfrm>
            <a:off x="6216200" y="3542125"/>
            <a:ext cx="25338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Leaderboard, gamification &amp; upselling</a:t>
            </a:r>
            <a:endParaRPr sz="1700" b="1">
              <a:solidFill>
                <a:schemeClr val="accent2"/>
              </a:solidFill>
              <a:latin typeface="Lato"/>
              <a:ea typeface="Lato"/>
              <a:cs typeface="Lato"/>
              <a:sym typeface="Lato"/>
            </a:endParaRPr>
          </a:p>
        </p:txBody>
      </p:sp>
      <p:sp>
        <p:nvSpPr>
          <p:cNvPr id="341" name="Google Shape;341;p51"/>
          <p:cNvSpPr txBox="1"/>
          <p:nvPr/>
        </p:nvSpPr>
        <p:spPr>
          <a:xfrm>
            <a:off x="9176100" y="4561250"/>
            <a:ext cx="2533800" cy="2807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i3’s integrated platform allows the operator to make informed decisions to help increase their revenue &amp; store performance</a:t>
            </a: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ctr" rtl="0">
              <a:lnSpc>
                <a:spcPct val="115000"/>
              </a:lnSpc>
              <a:spcBef>
                <a:spcPts val="0"/>
              </a:spcBef>
              <a:spcAft>
                <a:spcPts val="0"/>
              </a:spcAft>
              <a:buNone/>
            </a:pPr>
            <a:endParaRPr sz="1700">
              <a:solidFill>
                <a:schemeClr val="accent2"/>
              </a:solidFill>
              <a:latin typeface="Lato"/>
              <a:ea typeface="Lato"/>
              <a:cs typeface="Lato"/>
              <a:sym typeface="Lato"/>
            </a:endParaRPr>
          </a:p>
          <a:p>
            <a:pPr marL="0" lvl="0" indent="0" algn="l" rtl="0">
              <a:spcBef>
                <a:spcPts val="0"/>
              </a:spcBef>
              <a:spcAft>
                <a:spcPts val="0"/>
              </a:spcAft>
              <a:buNone/>
            </a:pPr>
            <a:endParaRPr>
              <a:solidFill>
                <a:schemeClr val="accent2"/>
              </a:solidFill>
            </a:endParaRPr>
          </a:p>
        </p:txBody>
      </p:sp>
      <p:sp>
        <p:nvSpPr>
          <p:cNvPr id="342" name="Google Shape;342;p51"/>
          <p:cNvSpPr txBox="1"/>
          <p:nvPr/>
        </p:nvSpPr>
        <p:spPr>
          <a:xfrm>
            <a:off x="286525" y="4560250"/>
            <a:ext cx="2533800" cy="1650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Most advanced drive-thru system that can be integrated into your video and POS system in real-time</a:t>
            </a:r>
            <a:endParaRPr>
              <a:solidFill>
                <a:schemeClr val="accent2"/>
              </a:solidFill>
            </a:endParaRPr>
          </a:p>
        </p:txBody>
      </p:sp>
      <p:sp>
        <p:nvSpPr>
          <p:cNvPr id="343" name="Google Shape;343;p51"/>
          <p:cNvSpPr txBox="1"/>
          <p:nvPr/>
        </p:nvSpPr>
        <p:spPr>
          <a:xfrm>
            <a:off x="3344750" y="4630625"/>
            <a:ext cx="2390700" cy="1650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i3’s Ai engine can help operators measure inside/outside speed of service and repeat customers</a:t>
            </a:r>
            <a:endParaRPr>
              <a:solidFill>
                <a:schemeClr val="accent2"/>
              </a:solidFill>
            </a:endParaRPr>
          </a:p>
        </p:txBody>
      </p:sp>
      <p:sp>
        <p:nvSpPr>
          <p:cNvPr id="344" name="Google Shape;344;p51"/>
          <p:cNvSpPr txBox="1"/>
          <p:nvPr/>
        </p:nvSpPr>
        <p:spPr>
          <a:xfrm>
            <a:off x="6287725" y="4630625"/>
            <a:ext cx="2466900" cy="1950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a:solidFill>
                  <a:schemeClr val="accent2"/>
                </a:solidFill>
                <a:latin typeface="Lato"/>
                <a:ea typeface="Lato"/>
                <a:cs typeface="Lato"/>
                <a:sym typeface="Lato"/>
              </a:rPr>
              <a:t>Supports real-time data output such as leader board, gamification &amp; upselling to keep  QSR staff engaged and motivated</a:t>
            </a:r>
            <a:endParaRPr>
              <a:solidFill>
                <a:schemeClr val="accent2"/>
              </a:solidFill>
            </a:endParaRPr>
          </a:p>
        </p:txBody>
      </p:sp>
      <p:sp>
        <p:nvSpPr>
          <p:cNvPr id="345" name="Google Shape;345;p51"/>
          <p:cNvSpPr txBox="1"/>
          <p:nvPr/>
        </p:nvSpPr>
        <p:spPr>
          <a:xfrm>
            <a:off x="9176100" y="3604138"/>
            <a:ext cx="2613000" cy="44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700" b="1">
                <a:solidFill>
                  <a:schemeClr val="accent2"/>
                </a:solidFill>
                <a:latin typeface="Lato"/>
                <a:ea typeface="Lato"/>
                <a:cs typeface="Lato"/>
                <a:sym typeface="Lato"/>
              </a:rPr>
              <a:t>Enhanced reporting tools</a:t>
            </a:r>
            <a:endParaRPr sz="1700" b="1">
              <a:solidFill>
                <a:schemeClr val="accent2"/>
              </a:solidFill>
              <a:latin typeface="Lato"/>
              <a:ea typeface="Lato"/>
              <a:cs typeface="Lato"/>
              <a:sym typeface="Lato"/>
            </a:endParaRPr>
          </a:p>
        </p:txBody>
      </p:sp>
      <p:cxnSp>
        <p:nvCxnSpPr>
          <p:cNvPr id="346" name="Google Shape;346;p51"/>
          <p:cNvCxnSpPr/>
          <p:nvPr/>
        </p:nvCxnSpPr>
        <p:spPr>
          <a:xfrm>
            <a:off x="532370" y="432973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47" name="Google Shape;347;p51"/>
          <p:cNvCxnSpPr/>
          <p:nvPr/>
        </p:nvCxnSpPr>
        <p:spPr>
          <a:xfrm>
            <a:off x="3532920" y="432973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48" name="Google Shape;348;p51"/>
          <p:cNvCxnSpPr/>
          <p:nvPr/>
        </p:nvCxnSpPr>
        <p:spPr>
          <a:xfrm>
            <a:off x="6462045" y="4329734"/>
            <a:ext cx="2042100" cy="0"/>
          </a:xfrm>
          <a:prstGeom prst="straightConnector1">
            <a:avLst/>
          </a:prstGeom>
          <a:noFill/>
          <a:ln w="38100" cap="flat" cmpd="sng">
            <a:solidFill>
              <a:srgbClr val="0C499C"/>
            </a:solidFill>
            <a:prstDash val="solid"/>
            <a:round/>
            <a:headEnd type="none" w="sm" len="sm"/>
            <a:tailEnd type="none" w="sm" len="sm"/>
          </a:ln>
        </p:spPr>
      </p:cxnSp>
      <p:cxnSp>
        <p:nvCxnSpPr>
          <p:cNvPr id="349" name="Google Shape;349;p51"/>
          <p:cNvCxnSpPr/>
          <p:nvPr/>
        </p:nvCxnSpPr>
        <p:spPr>
          <a:xfrm>
            <a:off x="9400682" y="4289434"/>
            <a:ext cx="2042100" cy="0"/>
          </a:xfrm>
          <a:prstGeom prst="straightConnector1">
            <a:avLst/>
          </a:prstGeom>
          <a:noFill/>
          <a:ln w="38100" cap="flat" cmpd="sng">
            <a:solidFill>
              <a:srgbClr val="0C499C"/>
            </a:solidFill>
            <a:prstDash val="solid"/>
            <a:round/>
            <a:headEnd type="none" w="sm" len="sm"/>
            <a:tailEnd type="none" w="sm" len="sm"/>
          </a:ln>
        </p:spPr>
      </p:cxnSp>
      <p:sp>
        <p:nvSpPr>
          <p:cNvPr id="350" name="Google Shape;350;p51"/>
          <p:cNvSpPr/>
          <p:nvPr/>
        </p:nvSpPr>
        <p:spPr>
          <a:xfrm>
            <a:off x="1266929" y="2523973"/>
            <a:ext cx="445210" cy="446434"/>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1">
            <a:hlinkClick r:id="rId7"/>
          </p:cNvPr>
          <p:cNvSpPr/>
          <p:nvPr/>
        </p:nvSpPr>
        <p:spPr>
          <a:xfrm rot="5400000">
            <a:off x="1409563" y="2646865"/>
            <a:ext cx="225596" cy="200434"/>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1"/>
          <p:cNvSpPr/>
          <p:nvPr/>
        </p:nvSpPr>
        <p:spPr>
          <a:xfrm>
            <a:off x="4331379" y="2473036"/>
            <a:ext cx="445210" cy="446434"/>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1">
            <a:hlinkClick r:id="rId8"/>
          </p:cNvPr>
          <p:cNvSpPr/>
          <p:nvPr/>
        </p:nvSpPr>
        <p:spPr>
          <a:xfrm rot="5400000">
            <a:off x="4474013" y="2595928"/>
            <a:ext cx="225596" cy="200435"/>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1"/>
          <p:cNvSpPr/>
          <p:nvPr/>
        </p:nvSpPr>
        <p:spPr>
          <a:xfrm>
            <a:off x="7260492" y="2523973"/>
            <a:ext cx="445210" cy="446434"/>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1">
            <a:hlinkClick r:id="rId9"/>
          </p:cNvPr>
          <p:cNvSpPr/>
          <p:nvPr/>
        </p:nvSpPr>
        <p:spPr>
          <a:xfrm rot="5400000">
            <a:off x="7403126" y="2646865"/>
            <a:ext cx="225596" cy="200435"/>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1"/>
          <p:cNvSpPr/>
          <p:nvPr/>
        </p:nvSpPr>
        <p:spPr>
          <a:xfrm>
            <a:off x="10259992" y="2473011"/>
            <a:ext cx="445210" cy="446434"/>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1">
            <a:hlinkClick r:id="rId10"/>
          </p:cNvPr>
          <p:cNvSpPr/>
          <p:nvPr/>
        </p:nvSpPr>
        <p:spPr>
          <a:xfrm rot="5400000">
            <a:off x="10402626" y="2595903"/>
            <a:ext cx="225596" cy="200435"/>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2"/>
          <p:cNvSpPr/>
          <p:nvPr/>
        </p:nvSpPr>
        <p:spPr>
          <a:xfrm>
            <a:off x="7881" y="0"/>
            <a:ext cx="12192000" cy="830400"/>
          </a:xfrm>
          <a:prstGeom prst="rect">
            <a:avLst/>
          </a:prstGeom>
          <a:solidFill>
            <a:srgbClr val="0B499C"/>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2"/>
          <p:cNvSpPr txBox="1"/>
          <p:nvPr/>
        </p:nvSpPr>
        <p:spPr>
          <a:xfrm>
            <a:off x="650075" y="245350"/>
            <a:ext cx="11367900" cy="516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rgbClr val="FFFFFF"/>
                </a:solidFill>
                <a:latin typeface="Lato"/>
                <a:ea typeface="Lato"/>
                <a:cs typeface="Lato"/>
                <a:sym typeface="Lato"/>
              </a:rPr>
              <a:t>Velocity Timer: complete speed of service in all areas of the store</a:t>
            </a:r>
            <a:endParaRPr sz="3000">
              <a:solidFill>
                <a:srgbClr val="FFFFFF"/>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1100"/>
              <a:buFont typeface="Arial"/>
              <a:buNone/>
            </a:pPr>
            <a:endParaRPr sz="3000" b="1">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dk1"/>
              </a:buClr>
              <a:buSzPts val="3000"/>
              <a:buFont typeface="Helvetica Neue"/>
              <a:buNone/>
            </a:pPr>
            <a:endParaRPr sz="3000" b="1">
              <a:solidFill>
                <a:schemeClr val="lt1"/>
              </a:solidFill>
              <a:latin typeface="Lato"/>
              <a:ea typeface="Lato"/>
              <a:cs typeface="Lato"/>
              <a:sym typeface="Lato"/>
            </a:endParaRPr>
          </a:p>
        </p:txBody>
      </p:sp>
      <p:grpSp>
        <p:nvGrpSpPr>
          <p:cNvPr id="364" name="Google Shape;364;p52"/>
          <p:cNvGrpSpPr/>
          <p:nvPr/>
        </p:nvGrpSpPr>
        <p:grpSpPr>
          <a:xfrm>
            <a:off x="650075" y="4538674"/>
            <a:ext cx="4622750" cy="816300"/>
            <a:chOff x="6994500" y="2355774"/>
            <a:chExt cx="4622750" cy="816300"/>
          </a:xfrm>
        </p:grpSpPr>
        <p:sp>
          <p:nvSpPr>
            <p:cNvPr id="365" name="Google Shape;365;p52"/>
            <p:cNvSpPr/>
            <p:nvPr/>
          </p:nvSpPr>
          <p:spPr>
            <a:xfrm>
              <a:off x="6994500" y="2355774"/>
              <a:ext cx="816300" cy="816300"/>
            </a:xfrm>
            <a:prstGeom prst="ellipse">
              <a:avLst/>
            </a:prstGeom>
            <a:solidFill>
              <a:schemeClr val="lt1"/>
            </a:solidFill>
            <a:ln w="38100" cap="flat" cmpd="sng">
              <a:solidFill>
                <a:srgbClr val="0B49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2"/>
            <p:cNvSpPr/>
            <p:nvPr/>
          </p:nvSpPr>
          <p:spPr>
            <a:xfrm rot="5400000">
              <a:off x="7256589" y="2579976"/>
              <a:ext cx="412500" cy="367500"/>
            </a:xfrm>
            <a:prstGeom prst="triangle">
              <a:avLst>
                <a:gd name="adj" fmla="val 50000"/>
              </a:avLst>
            </a:prstGeom>
            <a:solidFill>
              <a:srgbClr val="0B4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2"/>
            <p:cNvSpPr txBox="1"/>
            <p:nvPr/>
          </p:nvSpPr>
          <p:spPr>
            <a:xfrm>
              <a:off x="8182250" y="2486675"/>
              <a:ext cx="3435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Lato"/>
                  <a:ea typeface="Lato"/>
                  <a:cs typeface="Lato"/>
                  <a:sym typeface="Lato"/>
                </a:rPr>
                <a:t>Platform Demo </a:t>
              </a:r>
              <a:endParaRPr sz="2400" b="1">
                <a:solidFill>
                  <a:srgbClr val="0B499C"/>
                </a:solidFill>
                <a:latin typeface="Lato"/>
                <a:ea typeface="Lato"/>
                <a:cs typeface="Lato"/>
                <a:sym typeface="Lato"/>
              </a:endParaRPr>
            </a:p>
          </p:txBody>
        </p:sp>
      </p:grpSp>
      <p:sp>
        <p:nvSpPr>
          <p:cNvPr id="368" name="Google Shape;368;p52"/>
          <p:cNvSpPr txBox="1"/>
          <p:nvPr/>
        </p:nvSpPr>
        <p:spPr>
          <a:xfrm>
            <a:off x="4982225" y="3830075"/>
            <a:ext cx="67377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Lato"/>
              <a:buChar char="●"/>
            </a:pPr>
            <a:r>
              <a:rPr lang="en-US" sz="1800">
                <a:latin typeface="Lato"/>
                <a:ea typeface="Lato"/>
                <a:cs typeface="Lato"/>
                <a:sym typeface="Lato"/>
              </a:rPr>
              <a:t>Works with current site infrastructure (bolt on)</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Tamper proof</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Supports video playback</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Supports POS integration</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Supports Video AI</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solidFill>
                  <a:schemeClr val="dk1"/>
                </a:solidFill>
                <a:latin typeface="Lato"/>
                <a:ea typeface="Lato"/>
                <a:cs typeface="Lato"/>
                <a:sym typeface="Lato"/>
              </a:rPr>
              <a:t>Supports License Plate Recognition (LPR) to track repeat customers</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Remote access and diagnostics</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Enterprise system management </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a:latin typeface="Lato"/>
                <a:ea typeface="Lato"/>
                <a:cs typeface="Lato"/>
                <a:sym typeface="Lato"/>
              </a:rPr>
              <a:t>Power reports on mobile devices</a:t>
            </a:r>
            <a:endParaRPr sz="1800">
              <a:latin typeface="Lato"/>
              <a:ea typeface="Lato"/>
              <a:cs typeface="Lato"/>
              <a:sym typeface="Lato"/>
            </a:endParaRPr>
          </a:p>
          <a:p>
            <a:pPr marL="457200" lvl="0" indent="0" algn="l" rtl="0">
              <a:spcBef>
                <a:spcPts val="0"/>
              </a:spcBef>
              <a:spcAft>
                <a:spcPts val="0"/>
              </a:spcAft>
              <a:buNone/>
            </a:pPr>
            <a:endParaRPr sz="1800">
              <a:latin typeface="Lato"/>
              <a:ea typeface="Lato"/>
              <a:cs typeface="Lato"/>
              <a:sym typeface="Lato"/>
            </a:endParaRPr>
          </a:p>
        </p:txBody>
      </p:sp>
      <p:pic>
        <p:nvPicPr>
          <p:cNvPr id="369" name="Google Shape;369;p52"/>
          <p:cNvPicPr preferRelativeResize="0"/>
          <p:nvPr/>
        </p:nvPicPr>
        <p:blipFill>
          <a:blip r:embed="rId3">
            <a:alphaModFix/>
          </a:blip>
          <a:stretch>
            <a:fillRect/>
          </a:stretch>
        </p:blipFill>
        <p:spPr>
          <a:xfrm>
            <a:off x="472000" y="1083255"/>
            <a:ext cx="11247998" cy="2688975"/>
          </a:xfrm>
          <a:prstGeom prst="rect">
            <a:avLst/>
          </a:prstGeom>
          <a:noFill/>
          <a:ln>
            <a:noFill/>
          </a:ln>
        </p:spPr>
      </p:pic>
      <p:pic>
        <p:nvPicPr>
          <p:cNvPr id="370" name="Google Shape;370;p52"/>
          <p:cNvPicPr preferRelativeResize="0"/>
          <p:nvPr/>
        </p:nvPicPr>
        <p:blipFill>
          <a:blip r:embed="rId4">
            <a:alphaModFix/>
          </a:blip>
          <a:stretch>
            <a:fillRect/>
          </a:stretch>
        </p:blipFill>
        <p:spPr>
          <a:xfrm>
            <a:off x="472000" y="1083250"/>
            <a:ext cx="3711450" cy="2643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ject Status Report_v2_optimized">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Widescreen</PresentationFormat>
  <Paragraphs>173</Paragraphs>
  <Slides>16</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Arial</vt:lpstr>
      <vt:lpstr>Helvetica Neue</vt:lpstr>
      <vt:lpstr>Lato</vt:lpstr>
      <vt:lpstr>Lato Black</vt:lpstr>
      <vt:lpstr>Montserrat Medium</vt:lpstr>
      <vt:lpstr>Montserrat</vt:lpstr>
      <vt:lpstr>Roboto</vt:lpstr>
      <vt:lpstr>Calibri</vt:lpstr>
      <vt:lpstr>Courier New</vt:lpstr>
      <vt:lpstr>Montserrat SemiBold</vt:lpstr>
      <vt:lpstr>Simple Light</vt:lpstr>
      <vt:lpstr>Office Theme</vt:lpstr>
      <vt:lpstr>Project Status Report_v2_optimized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 Hoang</dc:creator>
  <cp:lastModifiedBy>Vy Hoang</cp:lastModifiedBy>
  <cp:revision>1</cp:revision>
  <dcterms:modified xsi:type="dcterms:W3CDTF">2022-10-19T01:26:53Z</dcterms:modified>
</cp:coreProperties>
</file>